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27" r:id="rId3"/>
    <p:sldId id="328" r:id="rId4"/>
    <p:sldId id="278" r:id="rId5"/>
    <p:sldId id="310" r:id="rId6"/>
    <p:sldId id="313" r:id="rId7"/>
    <p:sldId id="314" r:id="rId8"/>
    <p:sldId id="315" r:id="rId9"/>
    <p:sldId id="316" r:id="rId10"/>
    <p:sldId id="317" r:id="rId11"/>
    <p:sldId id="318" r:id="rId12"/>
    <p:sldId id="319" r:id="rId13"/>
    <p:sldId id="320" r:id="rId14"/>
    <p:sldId id="322" r:id="rId15"/>
    <p:sldId id="323" r:id="rId16"/>
    <p:sldId id="324" r:id="rId17"/>
    <p:sldId id="325" r:id="rId18"/>
    <p:sldId id="326" r:id="rId19"/>
    <p:sldId id="329" r:id="rId20"/>
    <p:sldId id="330" r:id="rId21"/>
    <p:sldId id="33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40A8A0-33EC-4B5A-B1D6-5EBF4BC7C884}" v="42" dt="2026-09-19T23:57:29.7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63" d="100"/>
          <a:sy n="63" d="100"/>
        </p:scale>
        <p:origin x="6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 Lewis" userId="9e623a0251f5ed48" providerId="LiveId" clId="{EA820EA6-1C17-4316-BA2C-FA83CAA5813F}"/>
    <pc:docChg chg="undo redo custSel addSld delSld modSld sldOrd delMainMaster">
      <pc:chgData name="Rich Lewis" userId="9e623a0251f5ed48" providerId="LiveId" clId="{EA820EA6-1C17-4316-BA2C-FA83CAA5813F}" dt="2026-09-20T01:26:29.154" v="2142" actId="2696"/>
      <pc:docMkLst>
        <pc:docMk/>
      </pc:docMkLst>
      <pc:sldChg chg="modSp mod">
        <pc:chgData name="Rich Lewis" userId="9e623a0251f5ed48" providerId="LiveId" clId="{EA820EA6-1C17-4316-BA2C-FA83CAA5813F}" dt="2026-09-10T15:00:34.751" v="67" actId="20577"/>
        <pc:sldMkLst>
          <pc:docMk/>
          <pc:sldMk cId="0" sldId="256"/>
        </pc:sldMkLst>
        <pc:spChg chg="mod">
          <ac:chgData name="Rich Lewis" userId="9e623a0251f5ed48" providerId="LiveId" clId="{EA820EA6-1C17-4316-BA2C-FA83CAA5813F}" dt="2026-09-10T15:00:11.018" v="62" actId="14100"/>
          <ac:spMkLst>
            <pc:docMk/>
            <pc:sldMk cId="0" sldId="256"/>
            <ac:spMk id="2" creationId="{00000000-0000-0000-0000-000000000000}"/>
          </ac:spMkLst>
        </pc:spChg>
        <pc:spChg chg="mod">
          <ac:chgData name="Rich Lewis" userId="9e623a0251f5ed48" providerId="LiveId" clId="{EA820EA6-1C17-4316-BA2C-FA83CAA5813F}" dt="2026-09-10T15:00:34.751" v="67" actId="20577"/>
          <ac:spMkLst>
            <pc:docMk/>
            <pc:sldMk cId="0" sldId="256"/>
            <ac:spMk id="3" creationId="{00000000-0000-0000-0000-000000000000}"/>
          </ac:spMkLst>
        </pc:spChg>
      </pc:sldChg>
      <pc:sldChg chg="modSp mod ord">
        <pc:chgData name="Rich Lewis" userId="9e623a0251f5ed48" providerId="LiveId" clId="{EA820EA6-1C17-4316-BA2C-FA83CAA5813F}" dt="2026-09-10T15:03:53.598" v="456" actId="27636"/>
        <pc:sldMkLst>
          <pc:docMk/>
          <pc:sldMk cId="3843635064" sldId="278"/>
        </pc:sldMkLst>
        <pc:spChg chg="mod">
          <ac:chgData name="Rich Lewis" userId="9e623a0251f5ed48" providerId="LiveId" clId="{EA820EA6-1C17-4316-BA2C-FA83CAA5813F}" dt="2026-09-10T15:03:53.598" v="456" actId="27636"/>
          <ac:spMkLst>
            <pc:docMk/>
            <pc:sldMk cId="3843635064" sldId="278"/>
            <ac:spMk id="2" creationId="{0063829E-73AF-99E6-147D-7FE09107BBDA}"/>
          </ac:spMkLst>
        </pc:spChg>
      </pc:sldChg>
      <pc:sldChg chg="modSp mod ord">
        <pc:chgData name="Rich Lewis" userId="9e623a0251f5ed48" providerId="LiveId" clId="{EA820EA6-1C17-4316-BA2C-FA83CAA5813F}" dt="2026-09-10T15:05:15.439" v="724" actId="20577"/>
        <pc:sldMkLst>
          <pc:docMk/>
          <pc:sldMk cId="4031521794" sldId="310"/>
        </pc:sldMkLst>
        <pc:spChg chg="mod">
          <ac:chgData name="Rich Lewis" userId="9e623a0251f5ed48" providerId="LiveId" clId="{EA820EA6-1C17-4316-BA2C-FA83CAA5813F}" dt="2026-09-10T15:05:15.439" v="724" actId="20577"/>
          <ac:spMkLst>
            <pc:docMk/>
            <pc:sldMk cId="4031521794" sldId="310"/>
            <ac:spMk id="2" creationId="{F017A621-9451-C974-598A-7BAB0EEC072F}"/>
          </ac:spMkLst>
        </pc:spChg>
      </pc:sldChg>
      <pc:sldChg chg="addSp delSp modSp del mod ord modShow">
        <pc:chgData name="Rich Lewis" userId="9e623a0251f5ed48" providerId="LiveId" clId="{EA820EA6-1C17-4316-BA2C-FA83CAA5813F}" dt="2026-09-19T23:48:42.214" v="2125" actId="2696"/>
        <pc:sldMkLst>
          <pc:docMk/>
          <pc:sldMk cId="882100938" sldId="312"/>
        </pc:sldMkLst>
      </pc:sldChg>
      <pc:sldChg chg="modSp mod ord">
        <pc:chgData name="Rich Lewis" userId="9e623a0251f5ed48" providerId="LiveId" clId="{EA820EA6-1C17-4316-BA2C-FA83CAA5813F}" dt="2026-09-19T19:56:52.449" v="2119"/>
        <pc:sldMkLst>
          <pc:docMk/>
          <pc:sldMk cId="3575281952" sldId="313"/>
        </pc:sldMkLst>
        <pc:spChg chg="mod">
          <ac:chgData name="Rich Lewis" userId="9e623a0251f5ed48" providerId="LiveId" clId="{EA820EA6-1C17-4316-BA2C-FA83CAA5813F}" dt="2026-09-11T17:46:39.294" v="2069" actId="27636"/>
          <ac:spMkLst>
            <pc:docMk/>
            <pc:sldMk cId="3575281952" sldId="313"/>
            <ac:spMk id="2" creationId="{B7B31BE9-1542-DA77-8712-08085DE93C3A}"/>
          </ac:spMkLst>
        </pc:spChg>
      </pc:sldChg>
      <pc:sldChg chg="modSp add mod">
        <pc:chgData name="Rich Lewis" userId="9e623a0251f5ed48" providerId="LiveId" clId="{EA820EA6-1C17-4316-BA2C-FA83CAA5813F}" dt="2026-09-11T17:47:27.005" v="2071" actId="27636"/>
        <pc:sldMkLst>
          <pc:docMk/>
          <pc:sldMk cId="480166294" sldId="314"/>
        </pc:sldMkLst>
        <pc:spChg chg="mod">
          <ac:chgData name="Rich Lewis" userId="9e623a0251f5ed48" providerId="LiveId" clId="{EA820EA6-1C17-4316-BA2C-FA83CAA5813F}" dt="2026-09-11T17:47:27.005" v="2071" actId="27636"/>
          <ac:spMkLst>
            <pc:docMk/>
            <pc:sldMk cId="480166294" sldId="314"/>
            <ac:spMk id="2" creationId="{1529D902-6F8D-5F3E-9FA1-9CB02947D917}"/>
          </ac:spMkLst>
        </pc:spChg>
      </pc:sldChg>
      <pc:sldChg chg="addSp delSp modSp add mod">
        <pc:chgData name="Rich Lewis" userId="9e623a0251f5ed48" providerId="LiveId" clId="{EA820EA6-1C17-4316-BA2C-FA83CAA5813F}" dt="2026-09-11T17:50:19.451" v="2079"/>
        <pc:sldMkLst>
          <pc:docMk/>
          <pc:sldMk cId="1466725400" sldId="315"/>
        </pc:sldMkLst>
        <pc:spChg chg="mod">
          <ac:chgData name="Rich Lewis" userId="9e623a0251f5ed48" providerId="LiveId" clId="{EA820EA6-1C17-4316-BA2C-FA83CAA5813F}" dt="2026-09-11T17:50:06.246" v="2076" actId="14100"/>
          <ac:spMkLst>
            <pc:docMk/>
            <pc:sldMk cId="1466725400" sldId="315"/>
            <ac:spMk id="2" creationId="{CA31A9C1-F8A9-0766-3988-ECFCE740D20D}"/>
          </ac:spMkLst>
        </pc:spChg>
        <pc:graphicFrameChg chg="add mod modGraphic">
          <ac:chgData name="Rich Lewis" userId="9e623a0251f5ed48" providerId="LiveId" clId="{EA820EA6-1C17-4316-BA2C-FA83CAA5813F}" dt="2026-09-11T17:50:06.246" v="2076" actId="14100"/>
          <ac:graphicFrameMkLst>
            <pc:docMk/>
            <pc:sldMk cId="1466725400" sldId="315"/>
            <ac:graphicFrameMk id="3" creationId="{B73B1EEA-1CFC-CBC1-7018-C70805CA9AC5}"/>
          </ac:graphicFrameMkLst>
        </pc:graphicFrameChg>
      </pc:sldChg>
      <pc:sldChg chg="addSp modSp add mod">
        <pc:chgData name="Rich Lewis" userId="9e623a0251f5ed48" providerId="LiveId" clId="{EA820EA6-1C17-4316-BA2C-FA83CAA5813F}" dt="2026-09-11T17:51:47.921" v="2086" actId="14100"/>
        <pc:sldMkLst>
          <pc:docMk/>
          <pc:sldMk cId="129240869" sldId="316"/>
        </pc:sldMkLst>
        <pc:graphicFrameChg chg="add mod modGraphic">
          <ac:chgData name="Rich Lewis" userId="9e623a0251f5ed48" providerId="LiveId" clId="{EA820EA6-1C17-4316-BA2C-FA83CAA5813F}" dt="2026-09-11T17:51:47.921" v="2086" actId="14100"/>
          <ac:graphicFrameMkLst>
            <pc:docMk/>
            <pc:sldMk cId="129240869" sldId="316"/>
            <ac:graphicFrameMk id="3" creationId="{A9109D9F-ED2B-4F15-7896-2C2AC01B71D8}"/>
          </ac:graphicFrameMkLst>
        </pc:graphicFrameChg>
      </pc:sldChg>
      <pc:sldChg chg="modSp add mod">
        <pc:chgData name="Rich Lewis" userId="9e623a0251f5ed48" providerId="LiveId" clId="{EA820EA6-1C17-4316-BA2C-FA83CAA5813F}" dt="2026-09-11T18:18:19.858" v="2100" actId="20577"/>
        <pc:sldMkLst>
          <pc:docMk/>
          <pc:sldMk cId="4071392660" sldId="317"/>
        </pc:sldMkLst>
        <pc:spChg chg="mod">
          <ac:chgData name="Rich Lewis" userId="9e623a0251f5ed48" providerId="LiveId" clId="{EA820EA6-1C17-4316-BA2C-FA83CAA5813F}" dt="2026-09-11T18:18:19.858" v="2100" actId="20577"/>
          <ac:spMkLst>
            <pc:docMk/>
            <pc:sldMk cId="4071392660" sldId="317"/>
            <ac:spMk id="2" creationId="{E58BA4E5-8039-6683-3168-41EC534B22B0}"/>
          </ac:spMkLst>
        </pc:spChg>
      </pc:sldChg>
      <pc:sldChg chg="modSp add mod">
        <pc:chgData name="Rich Lewis" userId="9e623a0251f5ed48" providerId="LiveId" clId="{EA820EA6-1C17-4316-BA2C-FA83CAA5813F}" dt="2026-09-15T16:58:53.524" v="2102" actId="27636"/>
        <pc:sldMkLst>
          <pc:docMk/>
          <pc:sldMk cId="3480162677" sldId="318"/>
        </pc:sldMkLst>
        <pc:spChg chg="mod">
          <ac:chgData name="Rich Lewis" userId="9e623a0251f5ed48" providerId="LiveId" clId="{EA820EA6-1C17-4316-BA2C-FA83CAA5813F}" dt="2026-09-15T16:58:53.524" v="2102" actId="27636"/>
          <ac:spMkLst>
            <pc:docMk/>
            <pc:sldMk cId="3480162677" sldId="318"/>
            <ac:spMk id="2" creationId="{DC9F8FBC-E823-715A-5D9D-CCE14D8C7E39}"/>
          </ac:spMkLst>
        </pc:spChg>
      </pc:sldChg>
      <pc:sldChg chg="modSp add mod">
        <pc:chgData name="Rich Lewis" userId="9e623a0251f5ed48" providerId="LiveId" clId="{EA820EA6-1C17-4316-BA2C-FA83CAA5813F}" dt="2026-09-15T17:00:39.801" v="2104" actId="27636"/>
        <pc:sldMkLst>
          <pc:docMk/>
          <pc:sldMk cId="92584690" sldId="319"/>
        </pc:sldMkLst>
        <pc:spChg chg="mod">
          <ac:chgData name="Rich Lewis" userId="9e623a0251f5ed48" providerId="LiveId" clId="{EA820EA6-1C17-4316-BA2C-FA83CAA5813F}" dt="2026-09-15T17:00:39.801" v="2104" actId="27636"/>
          <ac:spMkLst>
            <pc:docMk/>
            <pc:sldMk cId="92584690" sldId="319"/>
            <ac:spMk id="2" creationId="{C30E3521-004E-63B6-505C-6A1A03BD926D}"/>
          </ac:spMkLst>
        </pc:spChg>
      </pc:sldChg>
      <pc:sldChg chg="modSp add mod">
        <pc:chgData name="Rich Lewis" userId="9e623a0251f5ed48" providerId="LiveId" clId="{EA820EA6-1C17-4316-BA2C-FA83CAA5813F}" dt="2026-09-15T17:01:12.471" v="2106" actId="27636"/>
        <pc:sldMkLst>
          <pc:docMk/>
          <pc:sldMk cId="731760588" sldId="320"/>
        </pc:sldMkLst>
        <pc:spChg chg="mod">
          <ac:chgData name="Rich Lewis" userId="9e623a0251f5ed48" providerId="LiveId" clId="{EA820EA6-1C17-4316-BA2C-FA83CAA5813F}" dt="2026-09-15T17:01:12.471" v="2106" actId="27636"/>
          <ac:spMkLst>
            <pc:docMk/>
            <pc:sldMk cId="731760588" sldId="320"/>
            <ac:spMk id="2" creationId="{9175E43F-2ED7-7984-44F7-0EC5C84A2391}"/>
          </ac:spMkLst>
        </pc:spChg>
      </pc:sldChg>
      <pc:sldChg chg="modSp add del mod">
        <pc:chgData name="Rich Lewis" userId="9e623a0251f5ed48" providerId="LiveId" clId="{EA820EA6-1C17-4316-BA2C-FA83CAA5813F}" dt="2026-09-19T23:51:01.666" v="2126" actId="2696"/>
        <pc:sldMkLst>
          <pc:docMk/>
          <pc:sldMk cId="1450782704" sldId="321"/>
        </pc:sldMkLst>
      </pc:sldChg>
      <pc:sldChg chg="modSp add mod">
        <pc:chgData name="Rich Lewis" userId="9e623a0251f5ed48" providerId="LiveId" clId="{EA820EA6-1C17-4316-BA2C-FA83CAA5813F}" dt="2026-09-19T23:52:12.786" v="2128" actId="27636"/>
        <pc:sldMkLst>
          <pc:docMk/>
          <pc:sldMk cId="893093066" sldId="322"/>
        </pc:sldMkLst>
        <pc:spChg chg="mod">
          <ac:chgData name="Rich Lewis" userId="9e623a0251f5ed48" providerId="LiveId" clId="{EA820EA6-1C17-4316-BA2C-FA83CAA5813F}" dt="2026-09-19T23:52:12.786" v="2128" actId="27636"/>
          <ac:spMkLst>
            <pc:docMk/>
            <pc:sldMk cId="893093066" sldId="322"/>
            <ac:spMk id="2" creationId="{2929FDFC-C5D5-18B7-9684-02081A81720B}"/>
          </ac:spMkLst>
        </pc:spChg>
      </pc:sldChg>
      <pc:sldChg chg="modSp add mod">
        <pc:chgData name="Rich Lewis" userId="9e623a0251f5ed48" providerId="LiveId" clId="{EA820EA6-1C17-4316-BA2C-FA83CAA5813F}" dt="2026-09-19T23:53:25.057" v="2130" actId="27636"/>
        <pc:sldMkLst>
          <pc:docMk/>
          <pc:sldMk cId="1552036997" sldId="323"/>
        </pc:sldMkLst>
        <pc:spChg chg="mod">
          <ac:chgData name="Rich Lewis" userId="9e623a0251f5ed48" providerId="LiveId" clId="{EA820EA6-1C17-4316-BA2C-FA83CAA5813F}" dt="2026-09-19T23:53:25.057" v="2130" actId="27636"/>
          <ac:spMkLst>
            <pc:docMk/>
            <pc:sldMk cId="1552036997" sldId="323"/>
            <ac:spMk id="2" creationId="{F62FF593-1DF9-D2C3-E1C5-4B043B46FEB8}"/>
          </ac:spMkLst>
        </pc:spChg>
      </pc:sldChg>
      <pc:sldChg chg="modSp add mod">
        <pc:chgData name="Rich Lewis" userId="9e623a0251f5ed48" providerId="LiveId" clId="{EA820EA6-1C17-4316-BA2C-FA83CAA5813F}" dt="2026-09-19T23:55:37.833" v="2133" actId="27636"/>
        <pc:sldMkLst>
          <pc:docMk/>
          <pc:sldMk cId="1728444758" sldId="324"/>
        </pc:sldMkLst>
        <pc:spChg chg="mod">
          <ac:chgData name="Rich Lewis" userId="9e623a0251f5ed48" providerId="LiveId" clId="{EA820EA6-1C17-4316-BA2C-FA83CAA5813F}" dt="2026-09-19T23:55:37.833" v="2133" actId="27636"/>
          <ac:spMkLst>
            <pc:docMk/>
            <pc:sldMk cId="1728444758" sldId="324"/>
            <ac:spMk id="2" creationId="{3810F59F-AFFA-146D-DBD6-BAA9BFBFE71C}"/>
          </ac:spMkLst>
        </pc:spChg>
      </pc:sldChg>
      <pc:sldChg chg="modSp add mod">
        <pc:chgData name="Rich Lewis" userId="9e623a0251f5ed48" providerId="LiveId" clId="{EA820EA6-1C17-4316-BA2C-FA83CAA5813F}" dt="2026-09-19T23:57:00.157" v="2138" actId="27636"/>
        <pc:sldMkLst>
          <pc:docMk/>
          <pc:sldMk cId="3428000225" sldId="325"/>
        </pc:sldMkLst>
        <pc:spChg chg="mod">
          <ac:chgData name="Rich Lewis" userId="9e623a0251f5ed48" providerId="LiveId" clId="{EA820EA6-1C17-4316-BA2C-FA83CAA5813F}" dt="2026-09-19T23:57:00.157" v="2138" actId="27636"/>
          <ac:spMkLst>
            <pc:docMk/>
            <pc:sldMk cId="3428000225" sldId="325"/>
            <ac:spMk id="2" creationId="{0F9FBADC-8A4C-C505-9656-0406AE837F71}"/>
          </ac:spMkLst>
        </pc:spChg>
      </pc:sldChg>
      <pc:sldChg chg="modSp add mod">
        <pc:chgData name="Rich Lewis" userId="9e623a0251f5ed48" providerId="LiveId" clId="{EA820EA6-1C17-4316-BA2C-FA83CAA5813F}" dt="2026-09-19T23:57:29.785" v="2140" actId="27636"/>
        <pc:sldMkLst>
          <pc:docMk/>
          <pc:sldMk cId="2705869529" sldId="326"/>
        </pc:sldMkLst>
        <pc:spChg chg="mod">
          <ac:chgData name="Rich Lewis" userId="9e623a0251f5ed48" providerId="LiveId" clId="{EA820EA6-1C17-4316-BA2C-FA83CAA5813F}" dt="2026-09-19T23:57:29.785" v="2140" actId="27636"/>
          <ac:spMkLst>
            <pc:docMk/>
            <pc:sldMk cId="2705869529" sldId="326"/>
            <ac:spMk id="2" creationId="{BC66FDD6-C69B-5130-7C82-93FF9DC1260D}"/>
          </ac:spMkLst>
        </pc:spChg>
      </pc:sldChg>
      <pc:sldChg chg="add">
        <pc:chgData name="Rich Lewis" userId="9e623a0251f5ed48" providerId="LiveId" clId="{EA820EA6-1C17-4316-BA2C-FA83CAA5813F}" dt="2026-09-19T19:58:07.737" v="2120"/>
        <pc:sldMkLst>
          <pc:docMk/>
          <pc:sldMk cId="1108396540" sldId="327"/>
        </pc:sldMkLst>
      </pc:sldChg>
      <pc:sldChg chg="add del">
        <pc:chgData name="Rich Lewis" userId="9e623a0251f5ed48" providerId="LiveId" clId="{EA820EA6-1C17-4316-BA2C-FA83CAA5813F}" dt="2026-09-19T19:58:44.774" v="2122" actId="2890"/>
        <pc:sldMkLst>
          <pc:docMk/>
          <pc:sldMk cId="2238236776" sldId="328"/>
        </pc:sldMkLst>
      </pc:sldChg>
      <pc:sldChg chg="add">
        <pc:chgData name="Rich Lewis" userId="9e623a0251f5ed48" providerId="LiveId" clId="{EA820EA6-1C17-4316-BA2C-FA83CAA5813F}" dt="2026-09-19T23:47:48.682" v="2124"/>
        <pc:sldMkLst>
          <pc:docMk/>
          <pc:sldMk cId="3240181266" sldId="328"/>
        </pc:sldMkLst>
      </pc:sldChg>
      <pc:sldChg chg="add del">
        <pc:chgData name="Rich Lewis" userId="9e623a0251f5ed48" providerId="LiveId" clId="{EA820EA6-1C17-4316-BA2C-FA83CAA5813F}" dt="2026-09-20T01:26:29.154" v="2142" actId="2696"/>
        <pc:sldMkLst>
          <pc:docMk/>
          <pc:sldMk cId="1710588522" sldId="329"/>
        </pc:sldMkLst>
      </pc:sldChg>
      <pc:sldChg chg="add">
        <pc:chgData name="Rich Lewis" userId="9e623a0251f5ed48" providerId="LiveId" clId="{EA820EA6-1C17-4316-BA2C-FA83CAA5813F}" dt="2026-09-19T23:56:08.821" v="2135"/>
        <pc:sldMkLst>
          <pc:docMk/>
          <pc:sldMk cId="853493687" sldId="330"/>
        </pc:sldMkLst>
      </pc:sldChg>
      <pc:sldChg chg="add">
        <pc:chgData name="Rich Lewis" userId="9e623a0251f5ed48" providerId="LiveId" clId="{EA820EA6-1C17-4316-BA2C-FA83CAA5813F}" dt="2026-09-19T23:56:14.945" v="2136"/>
        <pc:sldMkLst>
          <pc:docMk/>
          <pc:sldMk cId="2930857570" sldId="33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24E6ED-2DB9-49C3-B4A2-432438CE1132}"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3342224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24E6ED-2DB9-49C3-B4A2-432438CE1132}"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275185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57200"/>
            <a:ext cx="10972800" cy="5791200"/>
          </a:xfrm>
        </p:spPr>
        <p:txBody>
          <a:bodyPr/>
          <a:lstStyle>
            <a:lvl1pPr>
              <a:buNone/>
              <a:defRPr sz="3600"/>
            </a:lvl1pPr>
            <a:lvl2pPr>
              <a:buNone/>
              <a:defRPr sz="3200"/>
            </a:lvl2pPr>
            <a:lvl3pPr>
              <a:buNone/>
              <a:defRPr sz="2800"/>
            </a:lvl3pPr>
            <a:lvl4pPr>
              <a:buNone/>
              <a:defRPr sz="2400"/>
            </a:lvl4pPr>
            <a:lvl5pPr>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A24E6ED-2DB9-49C3-B4A2-432438CE1132}"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52580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24E6ED-2DB9-49C3-B4A2-432438CE1132}"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3903604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24E6ED-2DB9-49C3-B4A2-432438CE1132}"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134433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24E6ED-2DB9-49C3-B4A2-432438CE1132}"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4139808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24E6ED-2DB9-49C3-B4A2-432438CE1132}"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567516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4E6ED-2DB9-49C3-B4A2-432438CE1132}"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3584464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24E6ED-2DB9-49C3-B4A2-432438CE1132}"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3303405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24E6ED-2DB9-49C3-B4A2-432438CE1132}"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4284210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24E6ED-2DB9-49C3-B4A2-432438CE1132}"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4038759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24E6ED-2DB9-49C3-B4A2-432438CE1132}"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C8010-1304-44A1-87F7-814F6D8901F6}" type="slidenum">
              <a:rPr lang="en-US" smtClean="0"/>
              <a:pPr/>
              <a:t>‹#›</a:t>
            </a:fld>
            <a:endParaRPr lang="en-US"/>
          </a:p>
        </p:txBody>
      </p:sp>
    </p:spTree>
    <p:extLst>
      <p:ext uri="{BB962C8B-B14F-4D97-AF65-F5344CB8AC3E}">
        <p14:creationId xmlns:p14="http://schemas.microsoft.com/office/powerpoint/2010/main" val="204267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cc slide background.jpg"/>
          <p:cNvPicPr>
            <a:picLocks noChangeAspect="1"/>
          </p:cNvPicPr>
          <p:nvPr userDrawn="1"/>
        </p:nvPicPr>
        <p:blipFill>
          <a:blip r:embed="rId14" cstate="print"/>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4E6ED-2DB9-49C3-B4A2-432438CE1132}" type="datetimeFigureOut">
              <a:rPr lang="en-US" smtClean="0"/>
              <a:pPr/>
              <a:t>9/15/2026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C8010-1304-44A1-87F7-814F6D8901F6}" type="slidenum">
              <a:rPr lang="en-US" smtClean="0"/>
              <a:pPr/>
              <a:t>‹#›</a:t>
            </a:fld>
            <a:endParaRPr lang="en-US"/>
          </a:p>
        </p:txBody>
      </p:sp>
    </p:spTree>
    <p:extLst>
      <p:ext uri="{BB962C8B-B14F-4D97-AF65-F5344CB8AC3E}">
        <p14:creationId xmlns:p14="http://schemas.microsoft.com/office/powerpoint/2010/main" val="10162441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iblegateway.com/passage/?search=John%203%3A16&amp;version=ESV" TargetMode="External"/><Relationship Id="rId2" Type="http://schemas.openxmlformats.org/officeDocument/2006/relationships/hyperlink" Target="https://www.biblegateway.com/passage/?search=1%20John%204%3A7-21&amp;version=ESV"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660400"/>
            <a:ext cx="7772400" cy="2936240"/>
          </a:xfrm>
        </p:spPr>
        <p:txBody>
          <a:bodyPr>
            <a:noAutofit/>
          </a:bodyPr>
          <a:lstStyle/>
          <a:p>
            <a:pPr>
              <a:spcBef>
                <a:spcPts val="0"/>
              </a:spcBef>
            </a:pP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5400" b="1" dirty="0"/>
            </a:br>
            <a:br>
              <a:rPr lang="en-US" sz="6600" b="1" dirty="0"/>
            </a:br>
            <a:br>
              <a:rPr lang="en-US" sz="6600" b="1" dirty="0"/>
            </a:br>
            <a:br>
              <a:rPr lang="en-US" sz="6600" b="1" dirty="0"/>
            </a:br>
            <a:br>
              <a:rPr lang="en-US" sz="6600" b="1" dirty="0"/>
            </a:br>
            <a:br>
              <a:rPr lang="en-US" sz="6600" b="1" dirty="0"/>
            </a:br>
            <a:br>
              <a:rPr lang="en-US" sz="6600" b="1" dirty="0"/>
            </a:br>
            <a:br>
              <a:rPr lang="en-US" sz="7200" b="1" dirty="0"/>
            </a:br>
            <a:br>
              <a:rPr lang="en-US" sz="72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br>
              <a:rPr lang="en-US" sz="6600" b="1" dirty="0"/>
            </a:br>
            <a:r>
              <a:rPr lang="en-US" sz="6600" b="1" dirty="0">
                <a:latin typeface="Calibri" panose="020F0502020204030204" pitchFamily="34" charset="0"/>
              </a:rPr>
              <a:t>Seek First The Kingdom Of God</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Times New Roman" panose="02020603050405020304" pitchFamily="18" charset="0"/>
              </a:rPr>
            </a:br>
            <a:br>
              <a:rPr lang="en-US" sz="6600"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Times New Roman" panose="02020603050405020304" pitchFamily="18" charset="0"/>
              </a:rPr>
            </a:b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br>
              <a:rPr lang="en-US" sz="6600" kern="100" dirty="0">
                <a:effectLst/>
                <a:latin typeface="Calibri" panose="020F0502020204030204" pitchFamily="34" charset="0"/>
                <a:ea typeface="Calibri" panose="020F0502020204030204" pitchFamily="34" charset="0"/>
                <a:cs typeface="Times New Roman" panose="02020603050405020304" pitchFamily="18" charset="0"/>
              </a:rPr>
            </a:br>
            <a:br>
              <a:rPr lang="en-US" sz="7200" dirty="0">
                <a:effectLst/>
                <a:latin typeface="Calibri" panose="020F0502020204030204" pitchFamily="34" charset="0"/>
                <a:ea typeface="Times New Roman" panose="02020603050405020304" pitchFamily="18" charset="0"/>
              </a:rPr>
            </a:br>
            <a:br>
              <a:rPr lang="en-US" sz="7200" kern="100" dirty="0">
                <a:effectLst/>
                <a:latin typeface="Calibri" panose="020F0502020204030204" pitchFamily="34" charset="0"/>
                <a:ea typeface="Calibri" panose="020F0502020204030204" pitchFamily="34" charset="0"/>
                <a:cs typeface="Times New Roman" panose="02020603050405020304" pitchFamily="18" charset="0"/>
              </a:rPr>
            </a:b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br>
              <a:rPr lang="en-US" sz="6600" dirty="0">
                <a:effectLst/>
                <a:latin typeface="Calibri" panose="020F0502020204030204" pitchFamily="34" charset="0"/>
                <a:ea typeface="Times New Roman" panose="02020603050405020304" pitchFamily="18" charset="0"/>
              </a:rPr>
            </a:br>
            <a:br>
              <a:rPr lang="en-US" sz="6600" kern="100" dirty="0">
                <a:effectLst/>
                <a:latin typeface="Calibri" panose="020F0502020204030204" pitchFamily="34" charset="0"/>
                <a:ea typeface="Calibri" panose="020F0502020204030204" pitchFamily="34" charset="0"/>
                <a:cs typeface="Times New Roman" panose="02020603050405020304" pitchFamily="18" charset="0"/>
              </a:rPr>
            </a:br>
            <a:br>
              <a:rPr lang="en-US" sz="6600" dirty="0">
                <a:effectLst/>
                <a:latin typeface="Calibri" panose="020F0502020204030204" pitchFamily="34" charset="0"/>
                <a:ea typeface="Calibri" panose="020F0502020204030204" pitchFamily="34" charset="0"/>
              </a:rPr>
            </a:br>
            <a:br>
              <a:rPr lang="en-US" sz="6600" dirty="0">
                <a:effectLst/>
                <a:latin typeface="Calibri" panose="020F0502020204030204" pitchFamily="34" charset="0"/>
                <a:ea typeface="Times New Roman" panose="02020603050405020304" pitchFamily="18" charset="0"/>
              </a:rPr>
            </a:br>
            <a:br>
              <a:rPr lang="en-US" sz="6600" dirty="0">
                <a:effectLst/>
                <a:latin typeface="Calibri" panose="020F0502020204030204" pitchFamily="34" charset="0"/>
                <a:ea typeface="Times New Roman" panose="02020603050405020304" pitchFamily="18" charset="0"/>
              </a:rPr>
            </a:br>
            <a:br>
              <a:rPr lang="en-US" sz="6600" kern="100" dirty="0">
                <a:effectLst/>
                <a:latin typeface="Calibri" panose="020F0502020204030204" pitchFamily="34" charset="0"/>
                <a:ea typeface="Calibri" panose="020F0502020204030204" pitchFamily="34" charset="0"/>
                <a:cs typeface="Times New Roman" panose="02020603050405020304" pitchFamily="18" charset="0"/>
              </a:rPr>
            </a:br>
            <a:br>
              <a:rPr lang="en-US" sz="6600" dirty="0">
                <a:effectLst/>
                <a:latin typeface="Calibri" panose="020F0502020204030204" pitchFamily="34" charset="0"/>
                <a:ea typeface="Times New Roman" panose="02020603050405020304" pitchFamily="18" charset="0"/>
              </a:rPr>
            </a:br>
            <a:br>
              <a:rPr lang="en-US" sz="6600" kern="100" dirty="0">
                <a:effectLst/>
                <a:latin typeface="Calibri" panose="020F0502020204030204" pitchFamily="34" charset="0"/>
                <a:ea typeface="Calibri" panose="020F0502020204030204" pitchFamily="34" charset="0"/>
                <a:cs typeface="Times New Roman" panose="02020603050405020304" pitchFamily="18" charset="0"/>
              </a:rPr>
            </a:br>
            <a:br>
              <a:rPr lang="en-US" sz="6600" dirty="0">
                <a:effectLst/>
                <a:latin typeface="Calibri" panose="020F0502020204030204" pitchFamily="34" charset="0"/>
                <a:ea typeface="Times New Roman" panose="02020603050405020304" pitchFamily="18" charset="0"/>
              </a:rPr>
            </a:br>
            <a:br>
              <a:rPr lang="en-US" sz="6600" dirty="0">
                <a:effectLst/>
                <a:latin typeface="Calibri" panose="020F0502020204030204" pitchFamily="34" charset="0"/>
                <a:ea typeface="Times New Roman" panose="02020603050405020304" pitchFamily="18" charset="0"/>
              </a:rPr>
            </a:br>
            <a:br>
              <a:rPr lang="en-US" sz="1800" dirty="0">
                <a:effectLst/>
                <a:latin typeface="Calibri" panose="020F0502020204030204" pitchFamily="34" charset="0"/>
                <a:ea typeface="Times New Roman" panose="02020603050405020304" pitchFamily="18" charset="0"/>
              </a:rPr>
            </a:b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br>
              <a:rPr lang="en-US" sz="6600" dirty="0">
                <a:effectLst/>
                <a:latin typeface="Calibri" panose="020F0502020204030204" pitchFamily="34" charset="0"/>
                <a:ea typeface="Times New Roman" panose="02020603050405020304" pitchFamily="18" charset="0"/>
              </a:rPr>
            </a:br>
            <a:br>
              <a:rPr lang="en-US" sz="6600" dirty="0">
                <a:latin typeface="Calibri" panose="020F0502020204030204" pitchFamily="34" charset="0"/>
                <a:ea typeface="Times New Roman" panose="02020603050405020304" pitchFamily="18" charset="0"/>
              </a:rPr>
            </a:br>
            <a:br>
              <a:rPr lang="en-US" sz="6600" dirty="0">
                <a:latin typeface="Calibri" panose="020F0502020204030204" pitchFamily="34" charset="0"/>
                <a:ea typeface="Calibri" panose="020F0502020204030204" pitchFamily="34" charset="0"/>
              </a:rPr>
            </a:br>
            <a:br>
              <a:rPr lang="en-US" sz="6600" dirty="0">
                <a:latin typeface="Calibri" panose="020F0502020204030204" pitchFamily="34" charset="0"/>
                <a:ea typeface="Times New Roman" panose="02020603050405020304" pitchFamily="18" charset="0"/>
              </a:rPr>
            </a:br>
            <a:br>
              <a:rPr lang="en-US" sz="6600" dirty="0">
                <a:latin typeface="Calibri" panose="020F0502020204030204" pitchFamily="34" charset="0"/>
                <a:ea typeface="Times New Roman" panose="02020603050405020304" pitchFamily="18" charset="0"/>
              </a:rPr>
            </a:br>
            <a:br>
              <a:rPr lang="en-US" sz="1800" dirty="0">
                <a:latin typeface="Calibri" panose="020F0502020204030204" pitchFamily="34" charset="0"/>
                <a:ea typeface="Times New Roman" panose="02020603050405020304" pitchFamily="18" charset="0"/>
              </a:rPr>
            </a:br>
            <a:br>
              <a:rPr lang="en-US" sz="1800" dirty="0">
                <a:latin typeface="Calibri" panose="020F0502020204030204" pitchFamily="34" charset="0"/>
                <a:ea typeface="Times New Roman" panose="02020603050405020304" pitchFamily="18" charset="0"/>
              </a:rPr>
            </a:br>
            <a:br>
              <a:rPr lang="en-US" sz="1800" kern="100" dirty="0">
                <a:latin typeface="Calibri" panose="020F0502020204030204" pitchFamily="34" charset="0"/>
                <a:ea typeface="Calibri" panose="020F0502020204030204" pitchFamily="34" charset="0"/>
              </a:rPr>
            </a:br>
            <a:br>
              <a:rPr lang="en-US" sz="1800" dirty="0">
                <a:latin typeface="Calibri" panose="020F0502020204030204" pitchFamily="34" charset="0"/>
                <a:ea typeface="Times New Roman" panose="02020603050405020304" pitchFamily="18" charset="0"/>
              </a:rPr>
            </a:br>
            <a:br>
              <a:rPr lang="en-US" sz="1800" dirty="0">
                <a:latin typeface="Calibri" panose="020F0502020204030204" pitchFamily="34" charset="0"/>
                <a:ea typeface="Times New Roman" panose="02020603050405020304" pitchFamily="18" charset="0"/>
              </a:rPr>
            </a:br>
            <a:br>
              <a:rPr lang="en-US" sz="6600" dirty="0">
                <a:latin typeface="Calibri" panose="020F0502020204030204" pitchFamily="34" charset="0"/>
                <a:ea typeface="Times New Roman" panose="02020603050405020304" pitchFamily="18" charset="0"/>
              </a:rPr>
            </a:br>
            <a:br>
              <a:rPr lang="en-US" sz="1800" dirty="0">
                <a:latin typeface="Calibri" panose="020F0502020204030204" pitchFamily="34" charset="0"/>
                <a:ea typeface="Times New Roman" panose="02020603050405020304" pitchFamily="18" charset="0"/>
              </a:rPr>
            </a:br>
            <a:br>
              <a:rPr lang="en-US" sz="6600" kern="100" dirty="0">
                <a:latin typeface="Calibri" panose="020F0502020204030204" pitchFamily="34" charset="0"/>
                <a:ea typeface="Calibri" panose="020F0502020204030204" pitchFamily="34" charset="0"/>
              </a:rPr>
            </a:br>
            <a:br>
              <a:rPr lang="en-US" sz="6600" kern="100" dirty="0">
                <a:latin typeface="Calibri" panose="020F0502020204030204" pitchFamily="34" charset="0"/>
                <a:ea typeface="Calibri" panose="020F0502020204030204" pitchFamily="34" charset="0"/>
              </a:rPr>
            </a:br>
            <a:br>
              <a:rPr lang="en-US" sz="6600" kern="100" dirty="0">
                <a:latin typeface="Calibri" panose="020F0502020204030204" pitchFamily="34" charset="0"/>
                <a:ea typeface="Calibri" panose="020F0502020204030204" pitchFamily="34" charset="0"/>
              </a:rPr>
            </a:br>
            <a:br>
              <a:rPr lang="en-US" sz="6600" kern="100" dirty="0">
                <a:latin typeface="Calibri" panose="020F0502020204030204" pitchFamily="34" charset="0"/>
                <a:ea typeface="Calibri" panose="020F0502020204030204" pitchFamily="34" charset="0"/>
              </a:rPr>
            </a:br>
            <a:br>
              <a:rPr lang="en-US" sz="6600" dirty="0">
                <a:latin typeface="Calibri" panose="020F0502020204030204" pitchFamily="34" charset="0"/>
                <a:ea typeface="Times New Roman" panose="02020603050405020304" pitchFamily="18" charset="0"/>
              </a:rPr>
            </a:br>
            <a:br>
              <a:rPr lang="en-US" sz="1800" kern="100" dirty="0">
                <a:latin typeface="Calibri" panose="020F0502020204030204" pitchFamily="34" charset="0"/>
                <a:ea typeface="Calibri" panose="020F0502020204030204" pitchFamily="34" charset="0"/>
              </a:rPr>
            </a:br>
            <a:br>
              <a:rPr lang="en-US" sz="1800" dirty="0">
                <a:latin typeface="Calibri" panose="020F0502020204030204" pitchFamily="34" charset="0"/>
                <a:ea typeface="Calibri" panose="020F0502020204030204" pitchFamily="34" charset="0"/>
              </a:rPr>
            </a:br>
            <a:br>
              <a:rPr lang="en-US" sz="1800" dirty="0">
                <a:latin typeface="Calibri" panose="020F0502020204030204" pitchFamily="34" charset="0"/>
                <a:ea typeface="Times New Roman" panose="02020603050405020304" pitchFamily="18" charset="0"/>
              </a:rPr>
            </a:br>
            <a:br>
              <a:rPr lang="en-US" sz="6600" dirty="0">
                <a:latin typeface="Calibri" panose="020F0502020204030204" pitchFamily="34" charset="0"/>
                <a:ea typeface="Times New Roman" panose="02020603050405020304" pitchFamily="18" charset="0"/>
              </a:rPr>
            </a:br>
            <a:br>
              <a:rPr lang="en-US" sz="6600" dirty="0">
                <a:latin typeface="Calibri" panose="020F0502020204030204" pitchFamily="34" charset="0"/>
                <a:ea typeface="Times New Roman" panose="02020603050405020304" pitchFamily="18" charset="0"/>
              </a:rPr>
            </a:br>
            <a:br>
              <a:rPr lang="en-US" sz="1800" dirty="0">
                <a:latin typeface="Calibri" panose="020F0502020204030204" pitchFamily="34" charset="0"/>
                <a:ea typeface="Times New Roman" panose="02020603050405020304" pitchFamily="18" charset="0"/>
              </a:rPr>
            </a:br>
            <a:br>
              <a:rPr lang="en-US" sz="1800" kern="100" dirty="0">
                <a:latin typeface="Calibri" panose="020F0502020204030204" pitchFamily="34" charset="0"/>
                <a:ea typeface="Calibri" panose="020F0502020204030204" pitchFamily="34" charset="0"/>
              </a:rPr>
            </a:br>
            <a:br>
              <a:rPr lang="en-US" sz="6600" dirty="0">
                <a:latin typeface="Calibri" panose="020F0502020204030204" pitchFamily="34" charset="0"/>
                <a:ea typeface="Times New Roman" panose="02020603050405020304" pitchFamily="18" charset="0"/>
              </a:rPr>
            </a:br>
            <a:br>
              <a:rPr lang="en-US" sz="6600" dirty="0">
                <a:latin typeface="Calibri" panose="020F0502020204030204" pitchFamily="34" charset="0"/>
                <a:ea typeface="Times New Roman" panose="02020603050405020304" pitchFamily="18" charset="0"/>
              </a:rPr>
            </a:br>
            <a:br>
              <a:rPr lang="en-US" sz="6600" dirty="0">
                <a:ea typeface="Times New Roman" panose="02020603050405020304" pitchFamily="18" charset="0"/>
              </a:rPr>
            </a:br>
            <a:br>
              <a:rPr lang="en-US" sz="6600" dirty="0">
                <a:ea typeface="Times New Roman" panose="02020603050405020304" pitchFamily="18" charset="0"/>
              </a:rPr>
            </a:br>
            <a:br>
              <a:rPr lang="en-US" sz="6600" dirty="0">
                <a:ea typeface="Times New Roman" panose="02020603050405020304" pitchFamily="18" charset="0"/>
              </a:rPr>
            </a:br>
            <a:br>
              <a:rPr lang="en-US" sz="1800" dirty="0">
                <a:latin typeface="Calibri" panose="020F0502020204030204" pitchFamily="34" charset="0"/>
                <a:ea typeface="Times New Roman" panose="02020603050405020304" pitchFamily="18" charset="0"/>
              </a:rPr>
            </a:br>
            <a:br>
              <a:rPr lang="en-US" sz="6000" dirty="0">
                <a:latin typeface="Calibri" panose="020F0502020204030204" pitchFamily="34" charset="0"/>
                <a:ea typeface="Calibri" panose="020F0502020204030204" pitchFamily="34" charset="0"/>
              </a:rPr>
            </a:br>
            <a:br>
              <a:rPr lang="en-US" sz="6600" dirty="0">
                <a:latin typeface="Calibri" panose="020F0502020204030204" pitchFamily="34" charset="0"/>
                <a:ea typeface="Times New Roman" panose="02020603050405020304" pitchFamily="18" charset="0"/>
              </a:rPr>
            </a:br>
            <a:br>
              <a:rPr lang="en-US" sz="1800" dirty="0">
                <a:latin typeface="Calibri" panose="020F0502020204030204" pitchFamily="34" charset="0"/>
                <a:ea typeface="Calibri" panose="020F0502020204030204" pitchFamily="34" charset="0"/>
              </a:rPr>
            </a:br>
            <a:br>
              <a:rPr lang="en-US" sz="1800" dirty="0">
                <a:latin typeface="Calibri" panose="020F0502020204030204" pitchFamily="34" charset="0"/>
                <a:ea typeface="Calibri" panose="020F0502020204030204" pitchFamily="34" charset="0"/>
              </a:rPr>
            </a:br>
            <a:br>
              <a:rPr lang="en-US" sz="1800" dirty="0">
                <a:latin typeface="Calibri" panose="020F0502020204030204" pitchFamily="34" charset="0"/>
                <a:ea typeface="Calibri" panose="020F0502020204030204" pitchFamily="34" charset="0"/>
              </a:rPr>
            </a:br>
            <a:br>
              <a:rPr lang="en-US" sz="6600" dirty="0">
                <a:latin typeface="Calibri" panose="020F0502020204030204" pitchFamily="34" charset="0"/>
                <a:ea typeface="Calibri" panose="020F0502020204030204" pitchFamily="34" charset="0"/>
              </a:rPr>
            </a:br>
            <a:br>
              <a:rPr lang="en-US" sz="6600" dirty="0">
                <a:latin typeface="Calibri" panose="020F0502020204030204" pitchFamily="34" charset="0"/>
                <a:ea typeface="Calibri" panose="020F0502020204030204" pitchFamily="34" charset="0"/>
              </a:rPr>
            </a:br>
            <a:br>
              <a:rPr lang="en-US" sz="6600" dirty="0">
                <a:latin typeface="Calibri" panose="020F0502020204030204" pitchFamily="34" charset="0"/>
                <a:ea typeface="Calibri" panose="020F0502020204030204" pitchFamily="34" charset="0"/>
              </a:rPr>
            </a:br>
            <a:br>
              <a:rPr lang="en-US" sz="7200" dirty="0">
                <a:latin typeface="Calibri" panose="020F0502020204030204" pitchFamily="34" charset="0"/>
                <a:ea typeface="Calibri" panose="020F0502020204030204" pitchFamily="34" charset="0"/>
              </a:rPr>
            </a:br>
            <a:br>
              <a:rPr lang="en-US" sz="6600" dirty="0">
                <a:latin typeface="Calibri" panose="020F0502020204030204" pitchFamily="34" charset="0"/>
                <a:ea typeface="Calibri" panose="020F0502020204030204" pitchFamily="34" charset="0"/>
              </a:rPr>
            </a:br>
            <a:br>
              <a:rPr lang="en-US" sz="6600" dirty="0"/>
            </a:br>
            <a:br>
              <a:rPr lang="en-US" dirty="0"/>
            </a:br>
            <a:br>
              <a:rPr lang="en-US" dirty="0"/>
            </a:br>
            <a:br>
              <a:rPr lang="en-US" sz="6600" dirty="0"/>
            </a:br>
            <a:br>
              <a:rPr lang="en-US" sz="6600" dirty="0"/>
            </a:br>
            <a:br>
              <a:rPr lang="en-US" sz="6600" dirty="0"/>
            </a:br>
            <a:br>
              <a:rPr lang="en-US" sz="6600" dirty="0"/>
            </a:br>
            <a:br>
              <a:rPr lang="en-US" sz="6600" dirty="0"/>
            </a:br>
            <a:br>
              <a:rPr lang="en-US" sz="6600" dirty="0"/>
            </a:br>
            <a:br>
              <a:rPr lang="en-US" dirty="0"/>
            </a:br>
            <a:br>
              <a:rPr lang="en-US" dirty="0"/>
            </a:br>
            <a:br>
              <a:rPr lang="en-US" dirty="0"/>
            </a:br>
            <a:br>
              <a:rPr lang="en-US" dirty="0"/>
            </a:br>
            <a:br>
              <a:rPr lang="en-US" dirty="0"/>
            </a:br>
            <a:br>
              <a:rPr lang="en-US" sz="6600"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sz="6000" dirty="0"/>
            </a:br>
            <a:endParaRPr lang="en-US" sz="6000" dirty="0"/>
          </a:p>
        </p:txBody>
      </p:sp>
      <p:sp>
        <p:nvSpPr>
          <p:cNvPr id="3" name="Subtitle 2"/>
          <p:cNvSpPr>
            <a:spLocks noGrp="1"/>
          </p:cNvSpPr>
          <p:nvPr>
            <p:ph type="subTitle" idx="1"/>
          </p:nvPr>
        </p:nvSpPr>
        <p:spPr>
          <a:xfrm>
            <a:off x="2895600" y="3913188"/>
            <a:ext cx="6400800" cy="2030412"/>
          </a:xfrm>
        </p:spPr>
        <p:txBody>
          <a:bodyPr/>
          <a:lstStyle/>
          <a:p>
            <a:r>
              <a:rPr lang="en-US" dirty="0"/>
              <a:t>9-20-2026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3936A-4856-14F0-CFD2-4C729BDA1B1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40B7A5-BD79-A8B0-2791-2CB20332991B}"/>
              </a:ext>
            </a:extLst>
          </p:cNvPr>
          <p:cNvSpPr>
            <a:spLocks noGrp="1"/>
          </p:cNvSpPr>
          <p:nvPr>
            <p:ph idx="1"/>
          </p:nvPr>
        </p:nvSpPr>
        <p:spPr>
          <a:xfrm>
            <a:off x="609600" y="304800"/>
            <a:ext cx="10972800" cy="5791200"/>
          </a:xfrm>
        </p:spPr>
        <p:txBody>
          <a:bodyPr>
            <a:normAutofit lnSpcReduction="10000"/>
          </a:bodyPr>
          <a:lstStyle/>
          <a:p>
            <a:pPr marL="342900" marR="0" lvl="0" indent="-342900">
              <a:spcAft>
                <a:spcPts val="900"/>
              </a:spcAft>
              <a:buFont typeface="Arial" panose="020B0604020202020204" pitchFamily="34" charset="0"/>
              <a:buChar char="•"/>
            </a:pPr>
            <a:r>
              <a:rPr lang="en-US" sz="4000" b="1" u="none" strike="noStrike" dirty="0">
                <a:effectLst/>
              </a:rPr>
              <a:t>Essence of God:</a:t>
            </a:r>
            <a:r>
              <a:rPr lang="en-US" sz="4000" b="0" u="none" strike="noStrike" dirty="0">
                <a:effectLst/>
              </a:rPr>
              <a:t> According to </a:t>
            </a:r>
            <a:r>
              <a:rPr lang="en-US" sz="4000" b="0" u="none" strike="noStrike" dirty="0">
                <a:effectLst/>
                <a:hlinkClick r:id="rId2"/>
              </a:rPr>
              <a:t>1 John 4:8</a:t>
            </a:r>
            <a:r>
              <a:rPr lang="en-US" sz="4000" b="0" u="none" strike="noStrike" dirty="0">
                <a:effectLst/>
              </a:rPr>
              <a:t>, "God is love," which means everything God does flows from a heart of perfect goodness and truth.</a:t>
            </a:r>
          </a:p>
          <a:p>
            <a:pPr marL="342900" marR="0" lvl="0" indent="-342900">
              <a:spcAft>
                <a:spcPts val="900"/>
              </a:spcAft>
              <a:buFont typeface="Arial" panose="020B0604020202020204" pitchFamily="34" charset="0"/>
              <a:buChar char="•"/>
            </a:pPr>
            <a:r>
              <a:rPr lang="en-US" sz="4000" b="1" u="none" strike="noStrike" dirty="0">
                <a:effectLst/>
              </a:rPr>
              <a:t>The Ultimate Gift:</a:t>
            </a:r>
            <a:r>
              <a:rPr lang="en-US" sz="4000" b="0" u="none" strike="noStrike" dirty="0">
                <a:effectLst/>
              </a:rPr>
              <a:t> The greatest proof of this love is that God sent His Son, Jesus, into the world to save humanity (</a:t>
            </a:r>
            <a:r>
              <a:rPr lang="en-US" sz="4000" b="0" u="none" strike="noStrike" dirty="0">
                <a:effectLst/>
                <a:hlinkClick r:id="rId3"/>
              </a:rPr>
              <a:t>John 3:16</a:t>
            </a:r>
            <a:r>
              <a:rPr lang="en-US" sz="4000" b="0" u="none" strike="noStrike" dirty="0">
                <a:effectLst/>
              </a:rPr>
              <a:t>).</a:t>
            </a:r>
          </a:p>
          <a:p>
            <a:pPr marL="342900" marR="0" lvl="0" indent="-342900">
              <a:spcAft>
                <a:spcPts val="900"/>
              </a:spcAft>
              <a:buFont typeface="Arial" panose="020B0604020202020204" pitchFamily="34" charset="0"/>
              <a:buChar char="•"/>
            </a:pPr>
            <a:r>
              <a:rPr lang="en-US" sz="4000" b="1" u="none" strike="noStrike" dirty="0">
                <a:effectLst/>
              </a:rPr>
              <a:t>Active Forgiveness:</a:t>
            </a:r>
            <a:r>
              <a:rPr lang="en-US" sz="4000" b="0" u="none" strike="noStrike" dirty="0">
                <a:effectLst/>
              </a:rPr>
              <a:t> God’s love is patient, kind, and ready to forgive mistakes when people turn to Him</a:t>
            </a:r>
          </a:p>
        </p:txBody>
      </p:sp>
    </p:spTree>
    <p:extLst>
      <p:ext uri="{BB962C8B-B14F-4D97-AF65-F5344CB8AC3E}">
        <p14:creationId xmlns:p14="http://schemas.microsoft.com/office/powerpoint/2010/main" val="1108396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FA65D-B0B4-838B-6985-042898E84A1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D6531D-3A47-53F8-D07B-ABF820E23589}"/>
              </a:ext>
            </a:extLst>
          </p:cNvPr>
          <p:cNvSpPr>
            <a:spLocks noGrp="1"/>
          </p:cNvSpPr>
          <p:nvPr>
            <p:ph idx="1"/>
          </p:nvPr>
        </p:nvSpPr>
        <p:spPr>
          <a:xfrm>
            <a:off x="609600" y="304800"/>
            <a:ext cx="10972800" cy="5791200"/>
          </a:xfrm>
        </p:spPr>
        <p:txBody>
          <a:bodyPr>
            <a:normAutofit fontScale="62500" lnSpcReduction="20000"/>
          </a:bodyPr>
          <a:lstStyle/>
          <a:p>
            <a:endParaRPr lang="en-US" b="1" dirty="0"/>
          </a:p>
          <a:p>
            <a:r>
              <a:rPr lang="en-US" b="1" dirty="0"/>
              <a:t>God is not saying that money, or having wealth is bad…</a:t>
            </a:r>
            <a:endParaRPr lang="en-US" dirty="0"/>
          </a:p>
          <a:p>
            <a:pPr lvl="0"/>
            <a:r>
              <a:rPr lang="en-US" b="1" dirty="0"/>
              <a:t>Money is a tool:</a:t>
            </a:r>
            <a:r>
              <a:rPr lang="en-US" dirty="0"/>
              <a:t> Scripture treats money as a neutral resource used for daily life, supporting family, and helping others.</a:t>
            </a:r>
          </a:p>
          <a:p>
            <a:pPr lvl="0"/>
            <a:r>
              <a:rPr lang="en-US" b="1" dirty="0"/>
              <a:t>The "love of money" is the issue:</a:t>
            </a:r>
            <a:r>
              <a:rPr lang="en-US" dirty="0"/>
              <a:t> A common misquote says "money is the root of all evil," but 1 Timothy 6:10 actually states that "the </a:t>
            </a:r>
            <a:r>
              <a:rPr lang="en-US" i="1" dirty="0"/>
              <a:t>love</a:t>
            </a:r>
            <a:r>
              <a:rPr lang="en-US" dirty="0"/>
              <a:t> of money is a root of all kinds of evil".</a:t>
            </a:r>
          </a:p>
          <a:p>
            <a:pPr lvl="0"/>
            <a:r>
              <a:rPr lang="en-US" b="1" dirty="0"/>
              <a:t>Heart position matters:</a:t>
            </a:r>
            <a:r>
              <a:rPr lang="en-US" dirty="0"/>
              <a:t> Loving money, trusting in wealth, or letting greed take God's place causes spiritual harm and leads people away from faith. </a:t>
            </a:r>
          </a:p>
          <a:p>
            <a:pPr lvl="0"/>
            <a:r>
              <a:rPr lang="en-US" dirty="0"/>
              <a:t>1 Timonthy 6:10 </a:t>
            </a:r>
          </a:p>
          <a:p>
            <a:pPr lvl="1"/>
            <a:r>
              <a:rPr lang="en-US" dirty="0"/>
              <a:t>For </a:t>
            </a:r>
            <a:r>
              <a:rPr lang="en-US" b="1" dirty="0"/>
              <a:t>the love of money</a:t>
            </a:r>
            <a:r>
              <a:rPr lang="en-US" dirty="0"/>
              <a:t> is a root of all kinds of evil.  Some people, eager for money, have wandered from the faith and pierced themselves with many griefs</a:t>
            </a:r>
          </a:p>
          <a:p>
            <a:pPr lvl="0"/>
            <a:r>
              <a:rPr lang="en-US" dirty="0"/>
              <a:t>James 5:2-3</a:t>
            </a:r>
          </a:p>
          <a:p>
            <a:pPr lvl="1"/>
            <a:r>
              <a:rPr lang="en-US" dirty="0"/>
              <a:t>Your gold and silver are corroded. Their corrosion will testify against you and eat your flesh like fire. You have hoarded wealth in the last days</a:t>
            </a:r>
          </a:p>
          <a:p>
            <a:pPr lvl="0"/>
            <a:r>
              <a:rPr lang="en-US" dirty="0"/>
              <a:t>Matthew 6:19 Do not store up for yourselves treasures on earth… 21 For where your treasure is, there your heart will be also</a:t>
            </a:r>
          </a:p>
        </p:txBody>
      </p:sp>
    </p:spTree>
    <p:extLst>
      <p:ext uri="{BB962C8B-B14F-4D97-AF65-F5344CB8AC3E}">
        <p14:creationId xmlns:p14="http://schemas.microsoft.com/office/powerpoint/2010/main" val="3240181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63829E-73AF-99E6-147D-7FE09107BBDA}"/>
              </a:ext>
            </a:extLst>
          </p:cNvPr>
          <p:cNvSpPr>
            <a:spLocks noGrp="1"/>
          </p:cNvSpPr>
          <p:nvPr>
            <p:ph idx="1"/>
          </p:nvPr>
        </p:nvSpPr>
        <p:spPr>
          <a:xfrm>
            <a:off x="609600" y="304800"/>
            <a:ext cx="10972800" cy="5791200"/>
          </a:xfrm>
        </p:spPr>
        <p:txBody>
          <a:bodyPr>
            <a:normAutofit fontScale="62500" lnSpcReduction="20000"/>
          </a:bodyPr>
          <a:lstStyle/>
          <a:p>
            <a:pPr marL="0" marR="0">
              <a:spcBef>
                <a:spcPts val="0"/>
              </a:spcBef>
              <a:spcAft>
                <a:spcPts val="0"/>
              </a:spcAft>
            </a:pPr>
            <a:endParaRPr lang="en-US" sz="4000" kern="100" dirty="0">
              <a:latin typeface="Calibri" panose="020F0502020204030204" pitchFamily="34" charset="0"/>
              <a:ea typeface="Calibri" panose="020F0502020204030204" pitchFamily="34" charset="0"/>
              <a:cs typeface="Calibri" panose="020F0502020204030204" pitchFamily="34" charset="0"/>
            </a:endParaRPr>
          </a:p>
          <a:p>
            <a:r>
              <a:rPr lang="en-US" b="1" dirty="0"/>
              <a:t>The Greek word for "seek" used in this verse is </a:t>
            </a:r>
            <a:r>
              <a:rPr lang="en-US" b="1" dirty="0" err="1"/>
              <a:t>ζητεῖτε</a:t>
            </a:r>
            <a:r>
              <a:rPr lang="en-US" b="1" dirty="0"/>
              <a:t> (</a:t>
            </a:r>
            <a:r>
              <a:rPr lang="en-US" b="1" dirty="0" err="1"/>
              <a:t>zēteite</a:t>
            </a:r>
            <a:r>
              <a:rPr lang="en-US" b="1" dirty="0"/>
              <a:t>)</a:t>
            </a:r>
            <a:r>
              <a:rPr lang="en-US" dirty="0"/>
              <a:t>.</a:t>
            </a:r>
          </a:p>
          <a:p>
            <a:endParaRPr lang="en-US" b="1" dirty="0"/>
          </a:p>
          <a:p>
            <a:r>
              <a:rPr lang="en-US" b="1" dirty="0"/>
              <a:t>Meaning and Grammatical Context</a:t>
            </a:r>
            <a:endParaRPr lang="en-US" dirty="0"/>
          </a:p>
          <a:p>
            <a:pPr lvl="0"/>
            <a:r>
              <a:rPr lang="en-US" b="1" dirty="0"/>
              <a:t>Active, Continuous Pursuit:</a:t>
            </a:r>
            <a:r>
              <a:rPr lang="en-US" dirty="0"/>
              <a:t> In its grammatical context, this present imperative active verb implies a continuous, habitual action. It calls for an ongoing lifestyle of seeking rather than a single, one-time choice.</a:t>
            </a:r>
          </a:p>
          <a:p>
            <a:pPr lvl="0"/>
            <a:r>
              <a:rPr lang="en-US" b="1" dirty="0"/>
              <a:t>Deep Desire:</a:t>
            </a:r>
            <a:r>
              <a:rPr lang="en-US" dirty="0"/>
              <a:t> According to Strong's Concordance, the root word </a:t>
            </a:r>
            <a:r>
              <a:rPr lang="en-US" i="1" dirty="0" err="1"/>
              <a:t>zēteō</a:t>
            </a:r>
            <a:r>
              <a:rPr lang="en-US" dirty="0"/>
              <a:t> means to </a:t>
            </a:r>
            <a:r>
              <a:rPr lang="en-US" b="1" dirty="0"/>
              <a:t>search for, desire, require, or demand</a:t>
            </a:r>
            <a:r>
              <a:rPr lang="en-US" dirty="0"/>
              <a:t>.</a:t>
            </a:r>
          </a:p>
          <a:p>
            <a:endParaRPr lang="en-US" b="1" dirty="0"/>
          </a:p>
          <a:p>
            <a:r>
              <a:rPr lang="en-US" b="1" dirty="0"/>
              <a:t>Cross-References and Deeper Context</a:t>
            </a:r>
            <a:endParaRPr lang="en-US" dirty="0"/>
          </a:p>
          <a:p>
            <a:pPr lvl="0"/>
            <a:r>
              <a:rPr lang="en-US" b="1" dirty="0"/>
              <a:t>Wholehearted Search:</a:t>
            </a:r>
            <a:r>
              <a:rPr lang="en-US" dirty="0"/>
              <a:t> It mirrors the intent of </a:t>
            </a:r>
            <a:r>
              <a:rPr lang="en-US" b="1" dirty="0"/>
              <a:t>Jeremiah 29:13</a:t>
            </a:r>
            <a:r>
              <a:rPr lang="en-US" dirty="0"/>
              <a:t>, which states, </a:t>
            </a:r>
            <a:r>
              <a:rPr lang="en-US" i="1" dirty="0"/>
              <a:t>"You will seek Me and find Me when you search for Me with all your heart."</a:t>
            </a:r>
            <a:endParaRPr lang="en-US" dirty="0"/>
          </a:p>
          <a:p>
            <a:pPr lvl="0"/>
            <a:r>
              <a:rPr lang="en-US" b="1" dirty="0"/>
              <a:t>Persistent Action:</a:t>
            </a:r>
            <a:r>
              <a:rPr lang="en-US" dirty="0"/>
              <a:t> It connects to Jesus' later instruction in </a:t>
            </a:r>
            <a:r>
              <a:rPr lang="en-US" b="1" dirty="0"/>
              <a:t>Matthew 7:7</a:t>
            </a:r>
            <a:r>
              <a:rPr lang="en-US" dirty="0"/>
              <a:t> to keep asking, seeking, and knocking.</a:t>
            </a:r>
          </a:p>
          <a:p>
            <a:pPr lvl="0"/>
            <a:r>
              <a:rPr lang="en-US" b="1" dirty="0"/>
              <a:t>Valuing the Kingdom:</a:t>
            </a:r>
            <a:r>
              <a:rPr lang="en-US" dirty="0"/>
              <a:t> It aligns with the parables in </a:t>
            </a:r>
            <a:r>
              <a:rPr lang="en-US" b="1" dirty="0"/>
              <a:t>Matthew 13:44-46</a:t>
            </a:r>
            <a:r>
              <a:rPr lang="en-US" dirty="0"/>
              <a:t>, where a merchant sells everything he owns to obtain a single, hidden treasure or a precious pearl.</a:t>
            </a:r>
          </a:p>
          <a:p>
            <a:pPr marL="0" marR="0">
              <a:spcBef>
                <a:spcPts val="0"/>
              </a:spcBef>
              <a:spcAft>
                <a:spcPts val="0"/>
              </a:spcAft>
            </a:pP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3635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2A26E-419E-10F8-C3B7-22CF46A1660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17A621-9451-C974-598A-7BAB0EEC072F}"/>
              </a:ext>
            </a:extLst>
          </p:cNvPr>
          <p:cNvSpPr>
            <a:spLocks noGrp="1"/>
          </p:cNvSpPr>
          <p:nvPr>
            <p:ph idx="1"/>
          </p:nvPr>
        </p:nvSpPr>
        <p:spPr>
          <a:xfrm>
            <a:off x="609600" y="304800"/>
            <a:ext cx="10972800" cy="5791200"/>
          </a:xfrm>
        </p:spPr>
        <p:txBody>
          <a:bodyPr>
            <a:normAutofit fontScale="62500" lnSpcReduction="20000"/>
          </a:bodyPr>
          <a:lstStyle/>
          <a:p>
            <a:pPr marL="0" marR="0">
              <a:spcBef>
                <a:spcPts val="0"/>
              </a:spcBef>
              <a:spcAft>
                <a:spcPts val="0"/>
              </a:spcAft>
            </a:pPr>
            <a:endParaRPr lang="en-US" sz="4000" kern="100" dirty="0">
              <a:latin typeface="Calibri" panose="020F0502020204030204" pitchFamily="34" charset="0"/>
              <a:ea typeface="Calibri" panose="020F0502020204030204" pitchFamily="34" charset="0"/>
              <a:cs typeface="Calibri" panose="020F0502020204030204" pitchFamily="34" charset="0"/>
            </a:endParaRPr>
          </a:p>
          <a:p>
            <a:r>
              <a:rPr lang="en-US" dirty="0"/>
              <a:t>Here is the breakdown for </a:t>
            </a:r>
            <a:r>
              <a:rPr lang="en-US" b="1" dirty="0"/>
              <a:t>"first"</a:t>
            </a:r>
            <a:r>
              <a:rPr lang="en-US" dirty="0"/>
              <a:t> and </a:t>
            </a:r>
            <a:r>
              <a:rPr lang="en-US" b="1" dirty="0"/>
              <a:t>"righteousness"</a:t>
            </a:r>
            <a:r>
              <a:rPr lang="en-US" dirty="0"/>
              <a:t> based on the Greek text analysis provided on the study page:</a:t>
            </a:r>
          </a:p>
          <a:p>
            <a:r>
              <a:rPr lang="en-US" b="1" dirty="0"/>
              <a:t>1. First: π</a:t>
            </a:r>
            <a:r>
              <a:rPr lang="en-US" b="1" dirty="0" err="1"/>
              <a:t>ρῶτον</a:t>
            </a:r>
            <a:r>
              <a:rPr lang="en-US" b="1" dirty="0"/>
              <a:t> (</a:t>
            </a:r>
            <a:r>
              <a:rPr lang="en-US" b="1" i="1" dirty="0" err="1"/>
              <a:t>prōton</a:t>
            </a:r>
            <a:r>
              <a:rPr lang="en-US" b="1" dirty="0"/>
              <a:t>)</a:t>
            </a:r>
            <a:endParaRPr lang="en-US" dirty="0"/>
          </a:p>
          <a:p>
            <a:pPr lvl="0"/>
            <a:r>
              <a:rPr lang="en-US" b="1" dirty="0"/>
              <a:t>Grammar &amp; Definition:</a:t>
            </a:r>
            <a:r>
              <a:rPr lang="en-US" dirty="0"/>
              <a:t> This is a superlative adverb meaning </a:t>
            </a:r>
            <a:r>
              <a:rPr lang="en-US" b="1" dirty="0"/>
              <a:t>in the first place, before, or firstly</a:t>
            </a:r>
            <a:r>
              <a:rPr lang="en-US" dirty="0"/>
              <a:t>.</a:t>
            </a:r>
          </a:p>
          <a:p>
            <a:pPr lvl="0"/>
            <a:r>
              <a:rPr lang="en-US" b="1" dirty="0"/>
              <a:t>Practical Context:</a:t>
            </a:r>
            <a:r>
              <a:rPr lang="en-US" dirty="0"/>
              <a:t> It establishes an absolute priority. It means placing God's kingdom ahead of schedules, personal ambitions, and material anxieties. It re-orders all other daily tasks, spending, and decisions to their proper secondary place.</a:t>
            </a:r>
          </a:p>
          <a:p>
            <a:pPr lvl="0"/>
            <a:endParaRPr lang="en-US" dirty="0"/>
          </a:p>
          <a:p>
            <a:r>
              <a:rPr lang="en-US" b="1" dirty="0"/>
              <a:t>2. Righteousness: </a:t>
            </a:r>
            <a:r>
              <a:rPr lang="en-US" b="1" dirty="0" err="1"/>
              <a:t>δικ</a:t>
            </a:r>
            <a:r>
              <a:rPr lang="en-US" b="1" dirty="0"/>
              <a:t>αιοσύνην (</a:t>
            </a:r>
            <a:r>
              <a:rPr lang="en-US" b="1" i="1" dirty="0"/>
              <a:t>dikaiosynēn</a:t>
            </a:r>
            <a:r>
              <a:rPr lang="en-US" b="1" dirty="0"/>
              <a:t>)</a:t>
            </a:r>
            <a:endParaRPr lang="en-US" dirty="0"/>
          </a:p>
          <a:p>
            <a:pPr lvl="0"/>
            <a:r>
              <a:rPr lang="en-US" b="1" dirty="0"/>
              <a:t>Grammar &amp; Definition:</a:t>
            </a:r>
            <a:r>
              <a:rPr lang="en-US" dirty="0"/>
              <a:t> This is a feminine accusative singular noun originating from the root word </a:t>
            </a:r>
            <a:r>
              <a:rPr lang="en-US" i="1" dirty="0" err="1"/>
              <a:t>dikaios</a:t>
            </a:r>
            <a:r>
              <a:rPr lang="en-US" dirty="0"/>
              <a:t>, meaning </a:t>
            </a:r>
            <a:r>
              <a:rPr lang="en-US" b="1" dirty="0"/>
              <a:t>equity, justice, or justification</a:t>
            </a:r>
            <a:r>
              <a:rPr lang="en-US" dirty="0"/>
              <a:t>.</a:t>
            </a:r>
          </a:p>
          <a:p>
            <a:pPr lvl="0"/>
            <a:r>
              <a:rPr lang="en-US" b="1" dirty="0"/>
              <a:t>Practical Context:</a:t>
            </a:r>
            <a:r>
              <a:rPr lang="en-US" dirty="0"/>
              <a:t> In the context of the Sermon on the Mount, it represents a standard that goes beyond outward religious conformity. It encompasses internal moral integrity, ethical living, and personal conformity to God’s character.</a:t>
            </a:r>
          </a:p>
          <a:p>
            <a:pPr marL="0" marR="0">
              <a:spcBef>
                <a:spcPts val="0"/>
              </a:spcBef>
              <a:spcAft>
                <a:spcPts val="0"/>
              </a:spcAft>
            </a:pPr>
            <a:r>
              <a:rPr lang="en-US" sz="4000" dirty="0">
                <a:solidFill>
                  <a:srgbClr val="000000"/>
                </a:solidFill>
                <a:effectLst/>
                <a:latin typeface="Calibri" panose="020F0502020204030204" pitchFamily="34" charset="0"/>
                <a:ea typeface="Times New Roman" panose="02020603050405020304" pitchFamily="18" charset="0"/>
              </a:rPr>
              <a:t> </a:t>
            </a: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1521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CDB6-C79A-C3E8-D57B-C167B71B674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B31BE9-1542-DA77-8712-08085DE93C3A}"/>
              </a:ext>
            </a:extLst>
          </p:cNvPr>
          <p:cNvSpPr>
            <a:spLocks noGrp="1"/>
          </p:cNvSpPr>
          <p:nvPr>
            <p:ph idx="1"/>
          </p:nvPr>
        </p:nvSpPr>
        <p:spPr>
          <a:xfrm>
            <a:off x="734728" y="533400"/>
            <a:ext cx="10972800" cy="5791200"/>
          </a:xfrm>
        </p:spPr>
        <p:txBody>
          <a:bodyPr>
            <a:normAutofit fontScale="85000" lnSpcReduction="20000"/>
          </a:bodyPr>
          <a:lstStyle/>
          <a:p>
            <a:r>
              <a:rPr lang="en-US" dirty="0"/>
              <a:t>Here is the Greek text analysis for the final portion of the verse: </a:t>
            </a:r>
            <a:r>
              <a:rPr lang="en-US" b="1" dirty="0"/>
              <a:t>"and all these things will be added unto you"</a:t>
            </a:r>
            <a:r>
              <a:rPr lang="en-US" dirty="0"/>
              <a:t> (</a:t>
            </a:r>
            <a:r>
              <a:rPr lang="en-US" i="1" dirty="0"/>
              <a:t>καὶ τα</a:t>
            </a:r>
            <a:r>
              <a:rPr lang="en-US" i="1" dirty="0" err="1"/>
              <a:t>ῦτ</a:t>
            </a:r>
            <a:r>
              <a:rPr lang="en-US" i="1" dirty="0"/>
              <a:t>α πάντα προστεθήσεται ὑμῖν</a:t>
            </a:r>
            <a:r>
              <a:rPr lang="en-US" dirty="0"/>
              <a:t>).</a:t>
            </a:r>
          </a:p>
          <a:p>
            <a:r>
              <a:rPr lang="en-US" b="1" dirty="0"/>
              <a:t>1. And: καὶ (</a:t>
            </a:r>
            <a:r>
              <a:rPr lang="en-US" b="1" i="1" dirty="0"/>
              <a:t>kai</a:t>
            </a:r>
            <a:r>
              <a:rPr lang="en-US" b="1" dirty="0"/>
              <a:t>)u</a:t>
            </a:r>
            <a:endParaRPr lang="en-US" dirty="0"/>
          </a:p>
          <a:p>
            <a:pPr lvl="0"/>
            <a:r>
              <a:rPr lang="en-US" b="1" dirty="0"/>
              <a:t>Grammar:</a:t>
            </a:r>
            <a:r>
              <a:rPr lang="en-US" dirty="0"/>
              <a:t> Conjunction.</a:t>
            </a:r>
          </a:p>
          <a:p>
            <a:pPr lvl="0"/>
            <a:r>
              <a:rPr lang="en-US" b="1" dirty="0"/>
              <a:t>Meaning:</a:t>
            </a:r>
            <a:r>
              <a:rPr lang="en-US" dirty="0"/>
              <a:t> And, even, also, or namely. It serves as the logical bridge showing that provision is a direct byproduct of the primary pursuit.</a:t>
            </a:r>
          </a:p>
          <a:p>
            <a:r>
              <a:rPr lang="en-US" b="1" dirty="0"/>
              <a:t>2. These things: τα</a:t>
            </a:r>
            <a:r>
              <a:rPr lang="en-US" b="1" dirty="0" err="1"/>
              <a:t>ῦτ</a:t>
            </a:r>
            <a:r>
              <a:rPr lang="en-US" b="1" dirty="0"/>
              <a:t>α (</a:t>
            </a:r>
            <a:r>
              <a:rPr lang="en-US" b="1" i="1" dirty="0"/>
              <a:t>tauta</a:t>
            </a:r>
            <a:r>
              <a:rPr lang="en-US" b="1" dirty="0"/>
              <a:t>)</a:t>
            </a:r>
            <a:endParaRPr lang="en-US" dirty="0"/>
          </a:p>
          <a:p>
            <a:pPr lvl="0"/>
            <a:r>
              <a:rPr lang="en-US" b="1" dirty="0"/>
              <a:t>Grammar:</a:t>
            </a:r>
            <a:r>
              <a:rPr lang="en-US" dirty="0"/>
              <a:t> Demonstrative Pronoun (Nominative Neuter Plural).</a:t>
            </a:r>
          </a:p>
          <a:p>
            <a:pPr lvl="0"/>
            <a:r>
              <a:rPr lang="en-US" b="1" dirty="0"/>
              <a:t>Meaning:</a:t>
            </a:r>
            <a:r>
              <a:rPr lang="en-US" dirty="0"/>
              <a:t> This or these. Contextually, "these things" specifically refers to the temporal necessities mentioned earlier in the chapter—</a:t>
            </a:r>
            <a:r>
              <a:rPr lang="en-US" b="1" dirty="0"/>
              <a:t>food, drink, and clothing</a:t>
            </a:r>
            <a:r>
              <a:rPr lang="en-US" dirty="0"/>
              <a:t>.</a:t>
            </a:r>
          </a:p>
          <a:p>
            <a:pPr marL="0" marR="0">
              <a:lnSpc>
                <a:spcPct val="115000"/>
              </a:lnSpc>
              <a:spcAft>
                <a:spcPts val="800"/>
              </a:spcAft>
              <a:buNone/>
            </a:pPr>
            <a:endParaRPr lang="en-US" sz="2800" kern="100" dirty="0">
              <a:effectLst/>
              <a:ea typeface="Aptos" panose="020B0004020202020204" pitchFamily="34" charset="0"/>
            </a:endParaRPr>
          </a:p>
        </p:txBody>
      </p:sp>
    </p:spTree>
    <p:extLst>
      <p:ext uri="{BB962C8B-B14F-4D97-AF65-F5344CB8AC3E}">
        <p14:creationId xmlns:p14="http://schemas.microsoft.com/office/powerpoint/2010/main" val="3575281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2AB09-BCF2-C776-3082-E9D78C2CB3E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29D902-6F8D-5F3E-9FA1-9CB02947D917}"/>
              </a:ext>
            </a:extLst>
          </p:cNvPr>
          <p:cNvSpPr>
            <a:spLocks noGrp="1"/>
          </p:cNvSpPr>
          <p:nvPr>
            <p:ph idx="1"/>
          </p:nvPr>
        </p:nvSpPr>
        <p:spPr>
          <a:xfrm>
            <a:off x="609600" y="304800"/>
            <a:ext cx="10972800" cy="5791200"/>
          </a:xfrm>
        </p:spPr>
        <p:txBody>
          <a:bodyPr>
            <a:normAutofit fontScale="70000" lnSpcReduction="20000"/>
          </a:bodyPr>
          <a:lstStyle/>
          <a:p>
            <a:r>
              <a:rPr lang="en-US" b="1" dirty="0"/>
              <a:t>. All: π</a:t>
            </a:r>
            <a:r>
              <a:rPr lang="en-US" b="1" dirty="0" err="1"/>
              <a:t>άντ</a:t>
            </a:r>
            <a:r>
              <a:rPr lang="en-US" b="1" dirty="0"/>
              <a:t>α (</a:t>
            </a:r>
            <a:r>
              <a:rPr lang="en-US" b="1" i="1" dirty="0"/>
              <a:t>panta</a:t>
            </a:r>
            <a:r>
              <a:rPr lang="en-US" b="1" dirty="0"/>
              <a:t>)</a:t>
            </a:r>
            <a:endParaRPr lang="en-US" dirty="0"/>
          </a:p>
          <a:p>
            <a:pPr lvl="0"/>
            <a:r>
              <a:rPr lang="en-US" b="1" dirty="0"/>
              <a:t>Grammar:</a:t>
            </a:r>
            <a:r>
              <a:rPr lang="en-US" dirty="0"/>
              <a:t> Adjective (Nominative Neuter Plural).</a:t>
            </a:r>
          </a:p>
          <a:p>
            <a:pPr lvl="0"/>
            <a:r>
              <a:rPr lang="en-US" b="1" dirty="0"/>
              <a:t>Meaning:</a:t>
            </a:r>
            <a:r>
              <a:rPr lang="en-US" dirty="0"/>
              <a:t> All, the whole, or every kind of. It emphasizes the completeness of God's oversight; no basic necessity is overlooked.</a:t>
            </a:r>
          </a:p>
          <a:p>
            <a:r>
              <a:rPr lang="en-US" b="1" dirty="0"/>
              <a:t>4. Will be added: π</a:t>
            </a:r>
            <a:r>
              <a:rPr lang="en-US" b="1" dirty="0" err="1"/>
              <a:t>ροστεθήσετ</a:t>
            </a:r>
            <a:r>
              <a:rPr lang="en-US" b="1" dirty="0"/>
              <a:t>αι (</a:t>
            </a:r>
            <a:r>
              <a:rPr lang="en-US" b="1" i="1" dirty="0"/>
              <a:t>prostethēsetai</a:t>
            </a:r>
            <a:r>
              <a:rPr lang="en-US" b="1" dirty="0"/>
              <a:t>)</a:t>
            </a:r>
            <a:endParaRPr lang="en-US" dirty="0"/>
          </a:p>
          <a:p>
            <a:pPr lvl="0"/>
            <a:r>
              <a:rPr lang="en-US" b="1" dirty="0"/>
              <a:t>Grammar:</a:t>
            </a:r>
            <a:r>
              <a:rPr lang="en-US" dirty="0"/>
              <a:t> Verb (Future Indicative Passive - 3rd Person Singular).</a:t>
            </a:r>
          </a:p>
          <a:p>
            <a:pPr lvl="0"/>
            <a:r>
              <a:rPr lang="en-US" b="1" dirty="0"/>
              <a:t>Meaning:</a:t>
            </a:r>
            <a:r>
              <a:rPr lang="en-US" dirty="0"/>
              <a:t> To place or put to, </a:t>
            </a:r>
            <a:r>
              <a:rPr lang="en-US" b="1" dirty="0"/>
              <a:t>annex, lay beside, or repeat</a:t>
            </a:r>
            <a:r>
              <a:rPr lang="en-US" dirty="0"/>
              <a:t>.</a:t>
            </a:r>
          </a:p>
          <a:p>
            <a:pPr lvl="0"/>
            <a:r>
              <a:rPr lang="en-US" b="1" dirty="0"/>
              <a:t>The Passive Voice Significance:</a:t>
            </a:r>
            <a:r>
              <a:rPr lang="en-US" dirty="0"/>
              <a:t> Because this verb is in the </a:t>
            </a:r>
            <a:r>
              <a:rPr lang="en-US" i="1" dirty="0"/>
              <a:t>passive</a:t>
            </a:r>
            <a:r>
              <a:rPr lang="en-US" dirty="0"/>
              <a:t> voice, it indicates a "divine passive." The subject (you) does not actively secure these items; rather, </a:t>
            </a:r>
            <a:r>
              <a:rPr lang="en-US" b="1" dirty="0"/>
              <a:t>God is the implied actor</a:t>
            </a:r>
            <a:r>
              <a:rPr lang="en-US" dirty="0"/>
              <a:t> who directly appends them to your life as a consequence of your primary focus.</a:t>
            </a:r>
          </a:p>
          <a:p>
            <a:r>
              <a:rPr lang="en-US" b="1" dirty="0"/>
              <a:t>5. Unto you: </a:t>
            </a:r>
            <a:r>
              <a:rPr lang="en-US" b="1" dirty="0" err="1"/>
              <a:t>ὑμῖν</a:t>
            </a:r>
            <a:r>
              <a:rPr lang="en-US" b="1" dirty="0"/>
              <a:t> (</a:t>
            </a:r>
            <a:r>
              <a:rPr lang="en-US" b="1" i="1" dirty="0" err="1"/>
              <a:t>hymin</a:t>
            </a:r>
            <a:r>
              <a:rPr lang="en-US" b="1" dirty="0"/>
              <a:t>)</a:t>
            </a:r>
            <a:endParaRPr lang="en-US" dirty="0"/>
          </a:p>
          <a:p>
            <a:pPr lvl="0"/>
            <a:r>
              <a:rPr lang="en-US" b="1" dirty="0"/>
              <a:t>Grammar:</a:t>
            </a:r>
            <a:r>
              <a:rPr lang="en-US" dirty="0"/>
              <a:t> Personal Pronoun (Dative 2nd Person Plural).</a:t>
            </a:r>
          </a:p>
          <a:p>
            <a:pPr lvl="0"/>
            <a:r>
              <a:rPr lang="en-US" b="1" dirty="0"/>
              <a:t>Meaning:</a:t>
            </a:r>
            <a:r>
              <a:rPr lang="en-US" dirty="0"/>
              <a:t> To you (plural). This clarifies that the promise is collectively addressed to the community of disciples listening to the sermon.</a:t>
            </a:r>
          </a:p>
        </p:txBody>
      </p:sp>
    </p:spTree>
    <p:extLst>
      <p:ext uri="{BB962C8B-B14F-4D97-AF65-F5344CB8AC3E}">
        <p14:creationId xmlns:p14="http://schemas.microsoft.com/office/powerpoint/2010/main" val="480166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4E3E-FB22-DBBD-B1FD-A440A94BEEC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31A9C1-F8A9-0766-3988-ECFCE740D20D}"/>
              </a:ext>
            </a:extLst>
          </p:cNvPr>
          <p:cNvSpPr>
            <a:spLocks noGrp="1"/>
          </p:cNvSpPr>
          <p:nvPr>
            <p:ph idx="1"/>
          </p:nvPr>
        </p:nvSpPr>
        <p:spPr>
          <a:xfrm>
            <a:off x="609600" y="-6737782"/>
            <a:ext cx="10972800" cy="16534222"/>
          </a:xfrm>
        </p:spPr>
        <p:txBody>
          <a:bodyPr>
            <a:normAutofit/>
          </a:bodyPr>
          <a:lstStyle/>
          <a:p>
            <a:pPr marL="0" marR="0">
              <a:spcBef>
                <a:spcPts val="0"/>
              </a:spcBef>
              <a:spcAft>
                <a:spcPts val="0"/>
              </a:spcAft>
            </a:pPr>
            <a:r>
              <a:rPr lang="en-US" sz="4000" dirty="0">
                <a:solidFill>
                  <a:srgbClr val="000000"/>
                </a:solidFill>
                <a:effectLst/>
                <a:latin typeface="Calibri" panose="020F0502020204030204" pitchFamily="34" charset="0"/>
                <a:ea typeface="Times New Roman" panose="02020603050405020304" pitchFamily="18" charset="0"/>
              </a:rPr>
              <a:t> </a:t>
            </a: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B73B1EEA-1CFC-CBC1-7018-C70805CA9AC5}"/>
              </a:ext>
            </a:extLst>
          </p:cNvPr>
          <p:cNvGraphicFramePr>
            <a:graphicFrameLocks noGrp="1"/>
          </p:cNvGraphicFramePr>
          <p:nvPr>
            <p:extLst>
              <p:ext uri="{D42A27DB-BD31-4B8C-83A1-F6EECF244321}">
                <p14:modId xmlns:p14="http://schemas.microsoft.com/office/powerpoint/2010/main" val="303332442"/>
              </p:ext>
            </p:extLst>
          </p:nvPr>
        </p:nvGraphicFramePr>
        <p:xfrm>
          <a:off x="609600" y="500514"/>
          <a:ext cx="10972800" cy="5592282"/>
        </p:xfrm>
        <a:graphic>
          <a:graphicData uri="http://schemas.openxmlformats.org/drawingml/2006/table">
            <a:tbl>
              <a:tblPr firstRow="1" firstCol="1" bandRow="1">
                <a:tableStyleId>{5C22544A-7EE6-4342-B048-85BDC9FD1C3A}</a:tableStyleId>
              </a:tblPr>
              <a:tblGrid>
                <a:gridCol w="3657600">
                  <a:extLst>
                    <a:ext uri="{9D8B030D-6E8A-4147-A177-3AD203B41FA5}">
                      <a16:colId xmlns:a16="http://schemas.microsoft.com/office/drawing/2014/main" val="2164766372"/>
                    </a:ext>
                  </a:extLst>
                </a:gridCol>
                <a:gridCol w="3657600">
                  <a:extLst>
                    <a:ext uri="{9D8B030D-6E8A-4147-A177-3AD203B41FA5}">
                      <a16:colId xmlns:a16="http://schemas.microsoft.com/office/drawing/2014/main" val="2103131888"/>
                    </a:ext>
                  </a:extLst>
                </a:gridCol>
                <a:gridCol w="3657600">
                  <a:extLst>
                    <a:ext uri="{9D8B030D-6E8A-4147-A177-3AD203B41FA5}">
                      <a16:colId xmlns:a16="http://schemas.microsoft.com/office/drawing/2014/main" val="4114640223"/>
                    </a:ext>
                  </a:extLst>
                </a:gridCol>
              </a:tblGrid>
              <a:tr h="932047">
                <a:tc>
                  <a:txBody>
                    <a:bodyPr/>
                    <a:lstStyle/>
                    <a:p>
                      <a:pPr marL="0" marR="0">
                        <a:lnSpc>
                          <a:spcPct val="115000"/>
                        </a:lnSpc>
                        <a:spcAft>
                          <a:spcPts val="800"/>
                        </a:spcAft>
                        <a:buNone/>
                      </a:pPr>
                      <a:r>
                        <a:rPr lang="en-US" sz="1200" kern="100">
                          <a:effectLst/>
                        </a:rPr>
                        <a:t>Greek Text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Transliteration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Word-by-Word Translation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408366192"/>
                  </a:ext>
                </a:extLst>
              </a:tr>
              <a:tr h="932047">
                <a:tc>
                  <a:txBody>
                    <a:bodyPr/>
                    <a:lstStyle/>
                    <a:p>
                      <a:pPr marL="0" marR="0">
                        <a:lnSpc>
                          <a:spcPct val="115000"/>
                        </a:lnSpc>
                        <a:spcAft>
                          <a:spcPts val="800"/>
                        </a:spcAft>
                        <a:buNone/>
                      </a:pPr>
                      <a:r>
                        <a:rPr lang="en-US" sz="1200" kern="100">
                          <a:effectLst/>
                        </a:rPr>
                        <a:t>ζητεῖτε</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zēteite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Seek (continually pursue)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537653129"/>
                  </a:ext>
                </a:extLst>
              </a:tr>
              <a:tr h="932047">
                <a:tc>
                  <a:txBody>
                    <a:bodyPr/>
                    <a:lstStyle/>
                    <a:p>
                      <a:pPr marL="0" marR="0">
                        <a:lnSpc>
                          <a:spcPct val="115000"/>
                        </a:lnSpc>
                        <a:spcAft>
                          <a:spcPts val="800"/>
                        </a:spcAft>
                        <a:buNone/>
                      </a:pPr>
                      <a:r>
                        <a:rPr lang="en-US" sz="1200" kern="100">
                          <a:effectLst/>
                        </a:rPr>
                        <a:t>πρῶτον</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prōton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First (as chief priority)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1898003743"/>
                  </a:ext>
                </a:extLst>
              </a:tr>
              <a:tr h="932047">
                <a:tc>
                  <a:txBody>
                    <a:bodyPr/>
                    <a:lstStyle/>
                    <a:p>
                      <a:pPr marL="0" marR="0">
                        <a:lnSpc>
                          <a:spcPct val="115000"/>
                        </a:lnSpc>
                        <a:spcAft>
                          <a:spcPts val="800"/>
                        </a:spcAft>
                        <a:buNone/>
                      </a:pPr>
                      <a:r>
                        <a:rPr lang="en-US" sz="1200" kern="100">
                          <a:effectLst/>
                        </a:rPr>
                        <a:t>τὴν βασιλείαν</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tēn basileian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The kingdom (the rule of the King)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4203402867"/>
                  </a:ext>
                </a:extLst>
              </a:tr>
              <a:tr h="932047">
                <a:tc>
                  <a:txBody>
                    <a:bodyPr/>
                    <a:lstStyle/>
                    <a:p>
                      <a:pPr marL="0" marR="0">
                        <a:lnSpc>
                          <a:spcPct val="115000"/>
                        </a:lnSpc>
                        <a:spcAft>
                          <a:spcPts val="800"/>
                        </a:spcAft>
                        <a:buNone/>
                      </a:pPr>
                      <a:r>
                        <a:rPr lang="en-US" sz="1200" kern="100">
                          <a:effectLst/>
                        </a:rPr>
                        <a:t>τοῦ θεοῦ</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tou theou</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Of God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1986421254"/>
                  </a:ext>
                </a:extLst>
              </a:tr>
              <a:tr h="932047">
                <a:tc>
                  <a:txBody>
                    <a:bodyPr/>
                    <a:lstStyle/>
                    <a:p>
                      <a:pPr marL="0" marR="0">
                        <a:lnSpc>
                          <a:spcPct val="115000"/>
                        </a:lnSpc>
                        <a:spcAft>
                          <a:spcPts val="800"/>
                        </a:spcAft>
                        <a:buNone/>
                      </a:pPr>
                      <a:r>
                        <a:rPr lang="en-US" sz="1200" kern="100">
                          <a:effectLst/>
                        </a:rPr>
                        <a:t>καὶ</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kai</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dirty="0">
                          <a:effectLst/>
                        </a:rPr>
                        <a:t>And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4289884325"/>
                  </a:ext>
                </a:extLst>
              </a:tr>
            </a:tbl>
          </a:graphicData>
        </a:graphic>
      </p:graphicFrame>
    </p:spTree>
    <p:extLst>
      <p:ext uri="{BB962C8B-B14F-4D97-AF65-F5344CB8AC3E}">
        <p14:creationId xmlns:p14="http://schemas.microsoft.com/office/powerpoint/2010/main" val="1466725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C90A7-0620-E13B-A564-03D3E68E168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C8BFEF-DE70-52E2-F3BD-DF91C196FBD3}"/>
              </a:ext>
            </a:extLst>
          </p:cNvPr>
          <p:cNvSpPr>
            <a:spLocks noGrp="1"/>
          </p:cNvSpPr>
          <p:nvPr>
            <p:ph idx="1"/>
          </p:nvPr>
        </p:nvSpPr>
        <p:spPr>
          <a:xfrm>
            <a:off x="609600" y="304800"/>
            <a:ext cx="10972800" cy="5791200"/>
          </a:xfrm>
        </p:spPr>
        <p:txBody>
          <a:bodyPr>
            <a:normAutofit/>
          </a:bodyPr>
          <a:lstStyle/>
          <a:p>
            <a:pPr marL="0" marR="0">
              <a:spcBef>
                <a:spcPts val="0"/>
              </a:spcBef>
              <a:spcAft>
                <a:spcPts val="0"/>
              </a:spcAft>
            </a:pPr>
            <a:r>
              <a:rPr lang="en-US" sz="4000" dirty="0">
                <a:solidFill>
                  <a:srgbClr val="000000"/>
                </a:solidFill>
                <a:effectLst/>
                <a:latin typeface="Calibri" panose="020F0502020204030204" pitchFamily="34" charset="0"/>
                <a:ea typeface="Times New Roman" panose="02020603050405020304" pitchFamily="18" charset="0"/>
              </a:rPr>
              <a:t> </a:t>
            </a: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A9109D9F-ED2B-4F15-7896-2C2AC01B71D8}"/>
              </a:ext>
            </a:extLst>
          </p:cNvPr>
          <p:cNvGraphicFramePr>
            <a:graphicFrameLocks noGrp="1"/>
          </p:cNvGraphicFramePr>
          <p:nvPr>
            <p:extLst>
              <p:ext uri="{D42A27DB-BD31-4B8C-83A1-F6EECF244321}">
                <p14:modId xmlns:p14="http://schemas.microsoft.com/office/powerpoint/2010/main" val="1420187573"/>
              </p:ext>
            </p:extLst>
          </p:nvPr>
        </p:nvGraphicFramePr>
        <p:xfrm>
          <a:off x="442763" y="394636"/>
          <a:ext cx="10404909" cy="6025416"/>
        </p:xfrm>
        <a:graphic>
          <a:graphicData uri="http://schemas.openxmlformats.org/drawingml/2006/table">
            <a:tbl>
              <a:tblPr firstRow="1" firstCol="1" bandRow="1">
                <a:tableStyleId>{5C22544A-7EE6-4342-B048-85BDC9FD1C3A}</a:tableStyleId>
              </a:tblPr>
              <a:tblGrid>
                <a:gridCol w="3468303">
                  <a:extLst>
                    <a:ext uri="{9D8B030D-6E8A-4147-A177-3AD203B41FA5}">
                      <a16:colId xmlns:a16="http://schemas.microsoft.com/office/drawing/2014/main" val="2761561849"/>
                    </a:ext>
                  </a:extLst>
                </a:gridCol>
                <a:gridCol w="3468303">
                  <a:extLst>
                    <a:ext uri="{9D8B030D-6E8A-4147-A177-3AD203B41FA5}">
                      <a16:colId xmlns:a16="http://schemas.microsoft.com/office/drawing/2014/main" val="1519303991"/>
                    </a:ext>
                  </a:extLst>
                </a:gridCol>
                <a:gridCol w="3468303">
                  <a:extLst>
                    <a:ext uri="{9D8B030D-6E8A-4147-A177-3AD203B41FA5}">
                      <a16:colId xmlns:a16="http://schemas.microsoft.com/office/drawing/2014/main" val="3865876032"/>
                    </a:ext>
                  </a:extLst>
                </a:gridCol>
              </a:tblGrid>
              <a:tr h="1004236">
                <a:tc>
                  <a:txBody>
                    <a:bodyPr/>
                    <a:lstStyle/>
                    <a:p>
                      <a:pPr marL="0" marR="0">
                        <a:lnSpc>
                          <a:spcPct val="115000"/>
                        </a:lnSpc>
                        <a:spcAft>
                          <a:spcPts val="800"/>
                        </a:spcAft>
                        <a:buNone/>
                      </a:pPr>
                      <a:r>
                        <a:rPr lang="en-US" sz="1200" kern="100" dirty="0" err="1">
                          <a:effectLst/>
                        </a:rPr>
                        <a:t>τὴν</a:t>
                      </a:r>
                      <a:r>
                        <a:rPr lang="en-US" sz="1200" kern="100" dirty="0">
                          <a:effectLst/>
                        </a:rPr>
                        <a:t> </a:t>
                      </a:r>
                      <a:r>
                        <a:rPr lang="en-US" sz="1200" kern="100" dirty="0" err="1">
                          <a:effectLst/>
                        </a:rPr>
                        <a:t>δικ</a:t>
                      </a:r>
                      <a:r>
                        <a:rPr lang="en-US" sz="1200" kern="100" dirty="0">
                          <a:effectLst/>
                        </a:rPr>
                        <a:t>αιοσύνην</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tēn dikaiosynēn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The righteousness (moral equity)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3903780680"/>
                  </a:ext>
                </a:extLst>
              </a:tr>
              <a:tr h="1004236">
                <a:tc>
                  <a:txBody>
                    <a:bodyPr/>
                    <a:lstStyle/>
                    <a:p>
                      <a:pPr marL="0" marR="0">
                        <a:lnSpc>
                          <a:spcPct val="115000"/>
                        </a:lnSpc>
                        <a:spcAft>
                          <a:spcPts val="800"/>
                        </a:spcAft>
                        <a:buNone/>
                      </a:pPr>
                      <a:r>
                        <a:rPr lang="en-US" sz="1200" kern="100">
                          <a:effectLst/>
                        </a:rPr>
                        <a:t>αὐτοῦ</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autou</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His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1801320032"/>
                  </a:ext>
                </a:extLst>
              </a:tr>
              <a:tr h="1004236">
                <a:tc>
                  <a:txBody>
                    <a:bodyPr/>
                    <a:lstStyle/>
                    <a:p>
                      <a:pPr marL="0" marR="0">
                        <a:lnSpc>
                          <a:spcPct val="115000"/>
                        </a:lnSpc>
                        <a:spcAft>
                          <a:spcPts val="800"/>
                        </a:spcAft>
                        <a:buNone/>
                      </a:pPr>
                      <a:r>
                        <a:rPr lang="en-US" sz="1200" kern="100">
                          <a:effectLst/>
                        </a:rPr>
                        <a:t>καὶ</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kai</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And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2754033695"/>
                  </a:ext>
                </a:extLst>
              </a:tr>
              <a:tr h="1004236">
                <a:tc>
                  <a:txBody>
                    <a:bodyPr/>
                    <a:lstStyle/>
                    <a:p>
                      <a:pPr marL="0" marR="0">
                        <a:lnSpc>
                          <a:spcPct val="115000"/>
                        </a:lnSpc>
                        <a:spcAft>
                          <a:spcPts val="800"/>
                        </a:spcAft>
                        <a:buNone/>
                      </a:pPr>
                      <a:r>
                        <a:rPr lang="en-US" sz="1200" kern="100">
                          <a:effectLst/>
                        </a:rPr>
                        <a:t>ταῦτα πάντα</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tauta panta</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All these things (earthly necessities)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390007066"/>
                  </a:ext>
                </a:extLst>
              </a:tr>
              <a:tr h="1004236">
                <a:tc>
                  <a:txBody>
                    <a:bodyPr/>
                    <a:lstStyle/>
                    <a:p>
                      <a:pPr marL="0" marR="0">
                        <a:lnSpc>
                          <a:spcPct val="115000"/>
                        </a:lnSpc>
                        <a:spcAft>
                          <a:spcPts val="800"/>
                        </a:spcAft>
                        <a:buNone/>
                      </a:pPr>
                      <a:r>
                        <a:rPr lang="en-US" sz="1200" kern="100">
                          <a:effectLst/>
                        </a:rPr>
                        <a:t>προστεθήσεται</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prostethēsetai</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Will be added (granted by God)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3394653792"/>
                  </a:ext>
                </a:extLst>
              </a:tr>
              <a:tr h="1004236">
                <a:tc>
                  <a:txBody>
                    <a:bodyPr/>
                    <a:lstStyle/>
                    <a:p>
                      <a:pPr marL="0" marR="0">
                        <a:lnSpc>
                          <a:spcPct val="115000"/>
                        </a:lnSpc>
                        <a:spcAft>
                          <a:spcPts val="800"/>
                        </a:spcAft>
                        <a:buNone/>
                      </a:pPr>
                      <a:r>
                        <a:rPr lang="en-US" sz="1200" kern="100">
                          <a:effectLst/>
                        </a:rPr>
                        <a:t>ὑμῖν</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a:effectLst/>
                        </a:rPr>
                        <a:t>hymin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tc>
                  <a:txBody>
                    <a:bodyPr/>
                    <a:lstStyle/>
                    <a:p>
                      <a:pPr marL="0" marR="0">
                        <a:lnSpc>
                          <a:spcPct val="115000"/>
                        </a:lnSpc>
                        <a:spcAft>
                          <a:spcPts val="800"/>
                        </a:spcAft>
                        <a:buNone/>
                      </a:pPr>
                      <a:r>
                        <a:rPr lang="en-US" sz="1200" kern="100" dirty="0">
                          <a:effectLst/>
                        </a:rPr>
                        <a:t>To you</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0" marR="63500" marT="63500" marB="63500"/>
                </a:tc>
                <a:extLst>
                  <a:ext uri="{0D108BD9-81ED-4DB2-BD59-A6C34878D82A}">
                    <a16:rowId xmlns:a16="http://schemas.microsoft.com/office/drawing/2014/main" val="3757459866"/>
                  </a:ext>
                </a:extLst>
              </a:tr>
            </a:tbl>
          </a:graphicData>
        </a:graphic>
      </p:graphicFrame>
    </p:spTree>
    <p:extLst>
      <p:ext uri="{BB962C8B-B14F-4D97-AF65-F5344CB8AC3E}">
        <p14:creationId xmlns:p14="http://schemas.microsoft.com/office/powerpoint/2010/main" val="129240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1B74A-784A-8D43-9478-D307760C958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8BA4E5-8039-6683-3168-41EC534B22B0}"/>
              </a:ext>
            </a:extLst>
          </p:cNvPr>
          <p:cNvSpPr>
            <a:spLocks noGrp="1"/>
          </p:cNvSpPr>
          <p:nvPr>
            <p:ph idx="1"/>
          </p:nvPr>
        </p:nvSpPr>
        <p:spPr>
          <a:xfrm>
            <a:off x="609600" y="304800"/>
            <a:ext cx="10972800" cy="5791200"/>
          </a:xfrm>
        </p:spPr>
        <p:txBody>
          <a:bodyPr>
            <a:normAutofit/>
          </a:bodyPr>
          <a:lstStyle/>
          <a:p>
            <a:endParaRPr lang="en-US" b="1" dirty="0"/>
          </a:p>
          <a:p>
            <a:r>
              <a:rPr lang="en-US" b="1"/>
              <a:t>Romans </a:t>
            </a:r>
            <a:r>
              <a:rPr lang="en-US" b="1" dirty="0"/>
              <a:t>12:1-2 12 </a:t>
            </a:r>
            <a:r>
              <a:rPr lang="en-US" dirty="0"/>
              <a:t>Therefore, I urge you, brothers and sisters, in view of God’s mercy, to offer your bodies as a living sacrifice, holy and pleasing to God—this is your true and proper worship. </a:t>
            </a:r>
            <a:r>
              <a:rPr lang="en-US" b="1" baseline="30000" dirty="0"/>
              <a:t>2 </a:t>
            </a:r>
            <a:r>
              <a:rPr lang="en-US" dirty="0"/>
              <a:t>Do not conform to the pattern of this world, but be transformed by the renewing of your mind. Then you will be able to test and approve what God’s will is—his good, pleasing and perfect will.</a:t>
            </a:r>
          </a:p>
        </p:txBody>
      </p:sp>
    </p:spTree>
    <p:extLst>
      <p:ext uri="{BB962C8B-B14F-4D97-AF65-F5344CB8AC3E}">
        <p14:creationId xmlns:p14="http://schemas.microsoft.com/office/powerpoint/2010/main" val="4071392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36425-1ECA-CA23-6F65-74042BFF8B9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9F8FBC-E823-715A-5D9D-CCE14D8C7E39}"/>
              </a:ext>
            </a:extLst>
          </p:cNvPr>
          <p:cNvSpPr>
            <a:spLocks noGrp="1"/>
          </p:cNvSpPr>
          <p:nvPr>
            <p:ph idx="1"/>
          </p:nvPr>
        </p:nvSpPr>
        <p:spPr>
          <a:xfrm>
            <a:off x="609600" y="304800"/>
            <a:ext cx="10972800" cy="5791200"/>
          </a:xfrm>
        </p:spPr>
        <p:txBody>
          <a:bodyPr>
            <a:normAutofit fontScale="77500" lnSpcReduction="20000"/>
          </a:bodyPr>
          <a:lstStyle/>
          <a:p>
            <a:r>
              <a:rPr lang="en-US" b="1"/>
              <a:t>Cross-Reference</a:t>
            </a:r>
            <a:endParaRPr lang="en-US"/>
          </a:p>
          <a:p>
            <a:r>
              <a:rPr lang="en-US"/>
              <a:t>The webpage organizes the </a:t>
            </a:r>
            <a:r>
              <a:rPr lang="en-US" b="1"/>
              <a:t>cross-references</a:t>
            </a:r>
            <a:r>
              <a:rPr lang="en-US"/>
              <a:t> into three clear groups, matching each distinct phrase of the verse:</a:t>
            </a:r>
          </a:p>
          <a:p>
            <a:r>
              <a:rPr lang="en-US" b="1"/>
              <a:t>➡️ 1. "But seek first the kingdom of God..." [491]</a:t>
            </a:r>
            <a:endParaRPr lang="en-US"/>
          </a:p>
          <a:p>
            <a:r>
              <a:rPr lang="en-US"/>
              <a:t>These references focus on our mindset and where we direct our daily ambitions:</a:t>
            </a:r>
          </a:p>
          <a:p>
            <a:pPr lvl="0"/>
            <a:r>
              <a:rPr lang="en-US" b="1"/>
              <a:t>Luke 12:31:</a:t>
            </a:r>
            <a:r>
              <a:rPr lang="en-US"/>
              <a:t> </a:t>
            </a:r>
            <a:r>
              <a:rPr lang="en-US" i="1"/>
              <a:t>"But seek His kingdom, and these things will be added unto you."</a:t>
            </a:r>
            <a:r>
              <a:rPr lang="en-US"/>
              <a:t> [710] (This is the direct parallel account in Luke's Gospel).</a:t>
            </a:r>
          </a:p>
          <a:p>
            <a:pPr lvl="0"/>
            <a:r>
              <a:rPr lang="en-US" b="1"/>
              <a:t>Colossians 3:1-2:</a:t>
            </a:r>
            <a:r>
              <a:rPr lang="en-US"/>
              <a:t> Instructs believers to actively </a:t>
            </a:r>
            <a:r>
              <a:rPr lang="en-US" i="1"/>
              <a:t>"strive for the things above"</a:t>
            </a:r>
            <a:r>
              <a:rPr lang="en-US"/>
              <a:t> and set their minds on heavenly realities rather than temporary, earthly concerns.</a:t>
            </a:r>
          </a:p>
          <a:p>
            <a:pPr lvl="0"/>
            <a:r>
              <a:rPr lang="en-US" b="1"/>
              <a:t>Matthew 13:44-46:</a:t>
            </a:r>
            <a:r>
              <a:rPr lang="en-US"/>
              <a:t> Compares the kingdom of heaven to a hidden treasure and a priceless pearl. In both stories, the person joyfully sells </a:t>
            </a:r>
            <a:r>
              <a:rPr lang="en-US" i="1"/>
              <a:t>everything</a:t>
            </a:r>
            <a:r>
              <a:rPr lang="en-US"/>
              <a:t> they have just to possess it.</a:t>
            </a:r>
          </a:p>
        </p:txBody>
      </p:sp>
    </p:spTree>
    <p:extLst>
      <p:ext uri="{BB962C8B-B14F-4D97-AF65-F5344CB8AC3E}">
        <p14:creationId xmlns:p14="http://schemas.microsoft.com/office/powerpoint/2010/main" val="348016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BD1C7-1F60-029D-E900-0C9AE0DEBA2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0E3521-004E-63B6-505C-6A1A03BD926D}"/>
              </a:ext>
            </a:extLst>
          </p:cNvPr>
          <p:cNvSpPr>
            <a:spLocks noGrp="1"/>
          </p:cNvSpPr>
          <p:nvPr>
            <p:ph idx="1"/>
          </p:nvPr>
        </p:nvSpPr>
        <p:spPr>
          <a:xfrm>
            <a:off x="609600" y="304800"/>
            <a:ext cx="10972800" cy="5791200"/>
          </a:xfrm>
        </p:spPr>
        <p:txBody>
          <a:bodyPr>
            <a:normAutofit fontScale="92500" lnSpcReduction="10000"/>
          </a:bodyPr>
          <a:lstStyle/>
          <a:p>
            <a:r>
              <a:rPr lang="en-US" b="1"/>
              <a:t>2. "...and His righteousness..." [469]</a:t>
            </a:r>
            <a:endParaRPr lang="en-US"/>
          </a:p>
          <a:p>
            <a:r>
              <a:rPr lang="en-US"/>
              <a:t>These references explain that true righteousness is a gift from God received through faith, rather than something we can manufacture ourselves:</a:t>
            </a:r>
          </a:p>
          <a:p>
            <a:pPr lvl="0"/>
            <a:r>
              <a:rPr lang="en-US" b="1"/>
              <a:t>Romans 10:3-4:</a:t>
            </a:r>
            <a:r>
              <a:rPr lang="en-US"/>
              <a:t> Warns against the mistake of trying to establish our own self-made righteousness instead of submitting to God’s standard.</a:t>
            </a:r>
          </a:p>
          <a:p>
            <a:pPr lvl="0"/>
            <a:r>
              <a:rPr lang="en-US" b="1"/>
              <a:t>Romans 3:21-22 &amp; Philippians 3:9:</a:t>
            </a:r>
            <a:r>
              <a:rPr lang="en-US"/>
              <a:t> Clarify that this required righteousness does not come from tracking religious laws, but comes directly </a:t>
            </a:r>
            <a:r>
              <a:rPr lang="en-US" i="1"/>
              <a:t>"through faith in Jesus Christ to all who believe."</a:t>
            </a:r>
            <a:r>
              <a:rPr lang="en-US"/>
              <a:t> [697, 694]</a:t>
            </a:r>
          </a:p>
        </p:txBody>
      </p:sp>
    </p:spTree>
    <p:extLst>
      <p:ext uri="{BB962C8B-B14F-4D97-AF65-F5344CB8AC3E}">
        <p14:creationId xmlns:p14="http://schemas.microsoft.com/office/powerpoint/2010/main" val="92584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11C5-0DC7-39A1-3509-C1E23B7ED1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75E43F-2ED7-7984-44F7-0EC5C84A2391}"/>
              </a:ext>
            </a:extLst>
          </p:cNvPr>
          <p:cNvSpPr>
            <a:spLocks noGrp="1"/>
          </p:cNvSpPr>
          <p:nvPr>
            <p:ph idx="1"/>
          </p:nvPr>
        </p:nvSpPr>
        <p:spPr>
          <a:xfrm>
            <a:off x="609600" y="304800"/>
            <a:ext cx="10972800" cy="5791200"/>
          </a:xfrm>
        </p:spPr>
        <p:txBody>
          <a:bodyPr>
            <a:normAutofit fontScale="92500" lnSpcReduction="10000"/>
          </a:bodyPr>
          <a:lstStyle/>
          <a:p>
            <a:r>
              <a:rPr lang="en-US" b="1"/>
              <a:t>➡️ 3. "...and all these things will be added unto you." [446]</a:t>
            </a:r>
            <a:endParaRPr lang="en-US"/>
          </a:p>
          <a:p>
            <a:r>
              <a:rPr lang="en-US"/>
              <a:t>These verses reinforce the promise that God is a trustworthy provider who intimately understands our daily needs:</a:t>
            </a:r>
          </a:p>
          <a:p>
            <a:pPr lvl="0"/>
            <a:r>
              <a:rPr lang="en-US" b="1"/>
              <a:t>Philippians 4:19:</a:t>
            </a:r>
            <a:r>
              <a:rPr lang="en-US"/>
              <a:t> </a:t>
            </a:r>
            <a:r>
              <a:rPr lang="en-US" i="1"/>
              <a:t>"And my God will supply all your needs according to His glorious riches in Christ Jesus."</a:t>
            </a:r>
            <a:r>
              <a:rPr lang="en-US"/>
              <a:t> [690]</a:t>
            </a:r>
          </a:p>
          <a:p>
            <a:pPr lvl="0"/>
            <a:r>
              <a:rPr lang="en-US" b="1"/>
              <a:t>2 Corinthians 9:8:</a:t>
            </a:r>
            <a:r>
              <a:rPr lang="en-US"/>
              <a:t> Assures that God can make all grace abound, leaving you with everything you need to do good work.</a:t>
            </a:r>
          </a:p>
          <a:p>
            <a:pPr lvl="0"/>
            <a:r>
              <a:rPr lang="en-US" b="1"/>
              <a:t>Psalm 84:11:</a:t>
            </a:r>
            <a:r>
              <a:rPr lang="en-US"/>
              <a:t> Reminds believers that the Lord is a protective shield who </a:t>
            </a:r>
            <a:r>
              <a:rPr lang="en-US" i="1"/>
              <a:t>"withholds no good thing from those who walk with integrity."</a:t>
            </a:r>
            <a:r>
              <a:rPr lang="en-US"/>
              <a:t> [684]</a:t>
            </a:r>
          </a:p>
        </p:txBody>
      </p:sp>
    </p:spTree>
    <p:extLst>
      <p:ext uri="{BB962C8B-B14F-4D97-AF65-F5344CB8AC3E}">
        <p14:creationId xmlns:p14="http://schemas.microsoft.com/office/powerpoint/2010/main" val="731760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FA2CC-EC63-FBBD-9256-696A9DFC72C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29FDFC-C5D5-18B7-9684-02081A81720B}"/>
              </a:ext>
            </a:extLst>
          </p:cNvPr>
          <p:cNvSpPr>
            <a:spLocks noGrp="1"/>
          </p:cNvSpPr>
          <p:nvPr>
            <p:ph idx="1"/>
          </p:nvPr>
        </p:nvSpPr>
        <p:spPr>
          <a:xfrm>
            <a:off x="609600" y="304800"/>
            <a:ext cx="10972800" cy="5791200"/>
          </a:xfrm>
        </p:spPr>
        <p:txBody>
          <a:bodyPr>
            <a:normAutofit fontScale="77500" lnSpcReduction="20000"/>
          </a:bodyPr>
          <a:lstStyle/>
          <a:p>
            <a:r>
              <a:rPr lang="en-US"/>
              <a:t>The connection between these two iconic passages breaks down into three key pillars:</a:t>
            </a:r>
          </a:p>
          <a:p>
            <a:r>
              <a:rPr lang="en-US" b="1"/>
              <a:t>1. Priority of God</a:t>
            </a:r>
            <a:endParaRPr lang="en-US"/>
          </a:p>
          <a:p>
            <a:pPr lvl="0"/>
            <a:r>
              <a:rPr lang="en-US" b="1"/>
              <a:t>Matthew 6:33:</a:t>
            </a:r>
            <a:r>
              <a:rPr lang="en-US"/>
              <a:t> Commands us to </a:t>
            </a:r>
            <a:r>
              <a:rPr lang="en-US" i="1"/>
              <a:t>"seek first"</a:t>
            </a:r>
            <a:r>
              <a:rPr lang="en-US"/>
              <a:t> God's kingdom.</a:t>
            </a:r>
          </a:p>
          <a:p>
            <a:pPr lvl="0"/>
            <a:r>
              <a:rPr lang="en-US" b="1"/>
              <a:t>Proverbs 3:6:</a:t>
            </a:r>
            <a:r>
              <a:rPr lang="en-US"/>
              <a:t> Similarly instructs, </a:t>
            </a:r>
            <a:r>
              <a:rPr lang="en-US" i="1"/>
              <a:t>"In all your ways acknowledge Him."</a:t>
            </a:r>
            <a:endParaRPr lang="en-US"/>
          </a:p>
          <a:p>
            <a:pPr lvl="0"/>
            <a:r>
              <a:rPr lang="en-US" b="1"/>
              <a:t>The Connection:</a:t>
            </a:r>
            <a:r>
              <a:rPr lang="en-US"/>
              <a:t> "Acknowledging" God in the Old Testament isn't just mental awareness; it is the practical lifestyle of recognizing His supreme rule. Active seeking and active acknowledgment are identical ways to prioritize His sovereignty over our personal plans. [1, 3] </a:t>
            </a:r>
          </a:p>
          <a:p>
            <a:r>
              <a:rPr lang="en-US" b="1"/>
              <a:t>2. Trust Over Anxiety</a:t>
            </a:r>
            <a:endParaRPr lang="en-US"/>
          </a:p>
          <a:p>
            <a:pPr lvl="0"/>
            <a:r>
              <a:rPr lang="en-US" b="1"/>
              <a:t>Matthew 6:33:</a:t>
            </a:r>
            <a:r>
              <a:rPr lang="en-US"/>
              <a:t> Serves as the ultimate cure for anxiety regarding daily survival, food, and clothes (</a:t>
            </a:r>
            <a:r>
              <a:rPr lang="en-US" i="1"/>
              <a:t>"Do not worry..."</a:t>
            </a:r>
            <a:r>
              <a:rPr lang="en-US"/>
              <a:t>).</a:t>
            </a:r>
          </a:p>
          <a:p>
            <a:pPr lvl="0"/>
            <a:r>
              <a:rPr lang="en-US" b="1"/>
              <a:t>Proverbs 3:5:</a:t>
            </a:r>
            <a:r>
              <a:rPr lang="en-US"/>
              <a:t> Combats self-reliance by commanding us to </a:t>
            </a:r>
            <a:r>
              <a:rPr lang="en-US" i="1"/>
              <a:t>"trust in the LORD with all your heart and lean not on your own understanding."</a:t>
            </a:r>
            <a:endParaRPr lang="en-US"/>
          </a:p>
        </p:txBody>
      </p:sp>
    </p:spTree>
    <p:extLst>
      <p:ext uri="{BB962C8B-B14F-4D97-AF65-F5344CB8AC3E}">
        <p14:creationId xmlns:p14="http://schemas.microsoft.com/office/powerpoint/2010/main" val="893093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94413-89F3-1DCE-EB73-4E0B2D30850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2FF593-1DF9-D2C3-E1C5-4B043B46FEB8}"/>
              </a:ext>
            </a:extLst>
          </p:cNvPr>
          <p:cNvSpPr>
            <a:spLocks noGrp="1"/>
          </p:cNvSpPr>
          <p:nvPr>
            <p:ph idx="1"/>
          </p:nvPr>
        </p:nvSpPr>
        <p:spPr>
          <a:xfrm>
            <a:off x="609600" y="304800"/>
            <a:ext cx="10972800" cy="5791200"/>
          </a:xfrm>
        </p:spPr>
        <p:txBody>
          <a:bodyPr>
            <a:normAutofit fontScale="92500" lnSpcReduction="20000"/>
          </a:bodyPr>
          <a:lstStyle/>
          <a:p>
            <a:pPr lvl="0"/>
            <a:r>
              <a:rPr lang="en-US" b="1"/>
              <a:t>The Connection:</a:t>
            </a:r>
            <a:r>
              <a:rPr lang="en-US"/>
              <a:t> Both texts demand that we abandon control. Seeking righteousness requires aligning the heart, while trusting the Lord requires stabilizing the mind against fear and panic. </a:t>
            </a:r>
          </a:p>
          <a:p>
            <a:r>
              <a:rPr lang="en-US" b="1"/>
              <a:t>3. The Divine Response</a:t>
            </a:r>
            <a:endParaRPr lang="en-US"/>
          </a:p>
          <a:p>
            <a:pPr lvl="0"/>
            <a:r>
              <a:rPr lang="en-US" b="1"/>
              <a:t>Matthew 6:33:</a:t>
            </a:r>
            <a:r>
              <a:rPr lang="en-US"/>
              <a:t> Promises a tangible reward: </a:t>
            </a:r>
            <a:r>
              <a:rPr lang="en-US" i="1"/>
              <a:t>"all these things will be added unto you."</a:t>
            </a:r>
            <a:endParaRPr lang="en-US"/>
          </a:p>
          <a:p>
            <a:pPr lvl="0"/>
            <a:r>
              <a:rPr lang="en-US" b="1"/>
              <a:t>Proverbs 3:6:</a:t>
            </a:r>
            <a:r>
              <a:rPr lang="en-US"/>
              <a:t> Promises a parallel reward: </a:t>
            </a:r>
            <a:r>
              <a:rPr lang="en-US" i="1"/>
              <a:t>"He will make your paths straight."</a:t>
            </a:r>
            <a:endParaRPr lang="en-US"/>
          </a:p>
          <a:p>
            <a:pPr lvl="0"/>
            <a:r>
              <a:rPr lang="en-US" b="1"/>
              <a:t>The Connection:</a:t>
            </a:r>
            <a:r>
              <a:rPr lang="en-US"/>
              <a:t> Both verses guarantee that when a believer chooses submission over self-preservation, God actively intervenes. He takes responsibility for both your </a:t>
            </a:r>
            <a:r>
              <a:rPr lang="en-US" b="1"/>
              <a:t>provisions</a:t>
            </a:r>
            <a:r>
              <a:rPr lang="en-US"/>
              <a:t> (adding necessities) and your </a:t>
            </a:r>
            <a:r>
              <a:rPr lang="en-US" b="1"/>
              <a:t>direction</a:t>
            </a:r>
            <a:r>
              <a:rPr lang="en-US"/>
              <a:t> (straightening paths).</a:t>
            </a:r>
          </a:p>
        </p:txBody>
      </p:sp>
    </p:spTree>
    <p:extLst>
      <p:ext uri="{BB962C8B-B14F-4D97-AF65-F5344CB8AC3E}">
        <p14:creationId xmlns:p14="http://schemas.microsoft.com/office/powerpoint/2010/main" val="1552036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483CB-A800-80ED-C17A-5A58BB7CB60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10F59F-AFFA-146D-DBD6-BAA9BFBFE71C}"/>
              </a:ext>
            </a:extLst>
          </p:cNvPr>
          <p:cNvSpPr>
            <a:spLocks noGrp="1"/>
          </p:cNvSpPr>
          <p:nvPr>
            <p:ph idx="1"/>
          </p:nvPr>
        </p:nvSpPr>
        <p:spPr>
          <a:xfrm>
            <a:off x="609600" y="304800"/>
            <a:ext cx="10972800" cy="5791200"/>
          </a:xfrm>
        </p:spPr>
        <p:txBody>
          <a:bodyPr>
            <a:normAutofit fontScale="77500" lnSpcReduction="20000"/>
          </a:bodyPr>
          <a:lstStyle/>
          <a:p>
            <a:r>
              <a:rPr lang="en-US" b="1" dirty="0"/>
              <a:t>Matthew 6:33— calls believers to prioritize God’s kingdom and righteousness while trusting Him to provide for their daily needs</a:t>
            </a:r>
            <a:endParaRPr lang="en-US" dirty="0"/>
          </a:p>
          <a:p>
            <a:r>
              <a:rPr lang="en-US" b="1" u="sng" dirty="0"/>
              <a:t>Trust and Provision</a:t>
            </a:r>
            <a:endParaRPr lang="en-US" dirty="0"/>
          </a:p>
          <a:p>
            <a:pPr lvl="0"/>
            <a:r>
              <a:rPr lang="en-US" b="1" dirty="0"/>
              <a:t>Matthew 6:25–27: Jesus explicitly tells His followers not to be anxious about food, drink, or clothing, noting that worry cannot add a single hour to one's life</a:t>
            </a:r>
            <a:endParaRPr lang="en-US" dirty="0"/>
          </a:p>
          <a:p>
            <a:r>
              <a:rPr lang="en-US" b="1" dirty="0"/>
              <a:t> </a:t>
            </a:r>
            <a:endParaRPr lang="en-US" dirty="0"/>
          </a:p>
          <a:p>
            <a:pPr lvl="0"/>
            <a:r>
              <a:rPr lang="en-US" b="1" dirty="0"/>
              <a:t>Matthew 6:31–32: Jesus explains that worrying over physical survival is what non-believers do, reminding listeners that their heavenly Father already knows what they need</a:t>
            </a:r>
            <a:endParaRPr lang="en-US" dirty="0"/>
          </a:p>
          <a:p>
            <a:r>
              <a:rPr lang="en-US" b="1" dirty="0"/>
              <a:t> </a:t>
            </a:r>
            <a:endParaRPr lang="en-US" dirty="0"/>
          </a:p>
          <a:p>
            <a:pPr lvl="0"/>
            <a:r>
              <a:rPr lang="en-US" b="1" dirty="0"/>
              <a:t>Luke 12:31: A parallel passage in Luke records Jesus giving the exact same promise: "But seek his kingdom, and these things will be given to you as well."</a:t>
            </a:r>
            <a:endParaRPr lang="en-US" dirty="0"/>
          </a:p>
        </p:txBody>
      </p:sp>
    </p:spTree>
    <p:extLst>
      <p:ext uri="{BB962C8B-B14F-4D97-AF65-F5344CB8AC3E}">
        <p14:creationId xmlns:p14="http://schemas.microsoft.com/office/powerpoint/2010/main" val="1728444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12F78-98BF-A094-551E-7F3BD9433B1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9FBADC-8A4C-C505-9656-0406AE837F71}"/>
              </a:ext>
            </a:extLst>
          </p:cNvPr>
          <p:cNvSpPr>
            <a:spLocks noGrp="1"/>
          </p:cNvSpPr>
          <p:nvPr>
            <p:ph idx="1"/>
          </p:nvPr>
        </p:nvSpPr>
        <p:spPr>
          <a:xfrm>
            <a:off x="609600" y="304800"/>
            <a:ext cx="10972800" cy="5791200"/>
          </a:xfrm>
        </p:spPr>
        <p:txBody>
          <a:bodyPr>
            <a:normAutofit lnSpcReduction="10000"/>
          </a:bodyPr>
          <a:lstStyle/>
          <a:p>
            <a:r>
              <a:rPr lang="en-US" b="1" u="sng"/>
              <a:t>Prioritizing God’s Rule and Righteousness</a:t>
            </a:r>
            <a:endParaRPr lang="en-US"/>
          </a:p>
          <a:p>
            <a:pPr lvl="0"/>
            <a:r>
              <a:rPr lang="en-US" b="1"/>
              <a:t>Colossians 3:2: "Set your minds on things above, not on earthly things," matching the command to focus on the eternal Kingdom over temporal distractions.</a:t>
            </a:r>
            <a:endParaRPr lang="en-US"/>
          </a:p>
          <a:p>
            <a:pPr lvl="0"/>
            <a:r>
              <a:rPr lang="en-US" b="1"/>
              <a:t>Psalm 34:10: "The lions may grow weak and hungry, but those who seek the Lord lack no good thing."</a:t>
            </a:r>
            <a:endParaRPr lang="en-US"/>
          </a:p>
          <a:p>
            <a:pPr lvl="0"/>
            <a:r>
              <a:rPr lang="en-US" b="1"/>
              <a:t>1 Kings 3:11–13: When Solomon asked God for wisdom and righteousness to lead rather than wealth or long life, God was pleased and added riches and honor to him as well.</a:t>
            </a:r>
            <a:endParaRPr lang="en-US"/>
          </a:p>
        </p:txBody>
      </p:sp>
    </p:spTree>
    <p:extLst>
      <p:ext uri="{BB962C8B-B14F-4D97-AF65-F5344CB8AC3E}">
        <p14:creationId xmlns:p14="http://schemas.microsoft.com/office/powerpoint/2010/main" val="3428000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13876-2976-0AA7-64EF-FEEF7E914B8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66FDD6-C69B-5130-7C82-93FF9DC1260D}"/>
              </a:ext>
            </a:extLst>
          </p:cNvPr>
          <p:cNvSpPr>
            <a:spLocks noGrp="1"/>
          </p:cNvSpPr>
          <p:nvPr>
            <p:ph idx="1"/>
          </p:nvPr>
        </p:nvSpPr>
        <p:spPr>
          <a:xfrm>
            <a:off x="609600" y="304800"/>
            <a:ext cx="10972800" cy="5791200"/>
          </a:xfrm>
        </p:spPr>
        <p:txBody>
          <a:bodyPr>
            <a:normAutofit fontScale="70000" lnSpcReduction="20000"/>
          </a:bodyPr>
          <a:lstStyle/>
          <a:p>
            <a:r>
              <a:rPr lang="en-US" b="1" u="sng"/>
              <a:t>Trusting God Over Material Worry</a:t>
            </a:r>
            <a:endParaRPr lang="en-US"/>
          </a:p>
          <a:p>
            <a:pPr lvl="0"/>
            <a:r>
              <a:rPr lang="en-US" b="1"/>
              <a:t>Philippians 4:6–7:</a:t>
            </a:r>
            <a:r>
              <a:rPr lang="en-US"/>
              <a:t> Paul instructs believers not to be anxious about anything, but to present their requests to God through prayer, which brings His peace</a:t>
            </a:r>
          </a:p>
          <a:p>
            <a:r>
              <a:rPr lang="en-US"/>
              <a:t> </a:t>
            </a:r>
          </a:p>
          <a:p>
            <a:pPr lvl="0"/>
            <a:r>
              <a:rPr lang="en-US" b="1"/>
              <a:t>Philippians 4:19:</a:t>
            </a:r>
            <a:r>
              <a:rPr lang="en-US"/>
              <a:t> Paul reassures the church that "God will meet all your needs according to the riches of his glory in Christ Jesus."</a:t>
            </a:r>
          </a:p>
          <a:p>
            <a:r>
              <a:rPr lang="en-US"/>
              <a:t> </a:t>
            </a:r>
          </a:p>
          <a:p>
            <a:pPr lvl="0"/>
            <a:r>
              <a:rPr lang="en-US" b="1"/>
              <a:t>Psalm 37:4:</a:t>
            </a:r>
            <a:r>
              <a:rPr lang="en-US"/>
              <a:t> "Take delight in the Lord, and he will give you the desires of your heart," echoing the idea that aligning one’s desires with God satisfies true needs.</a:t>
            </a:r>
          </a:p>
          <a:p>
            <a:r>
              <a:rPr lang="en-US"/>
              <a:t> </a:t>
            </a:r>
          </a:p>
          <a:p>
            <a:pPr lvl="0"/>
            <a:r>
              <a:rPr lang="en-US" b="1"/>
              <a:t>Proverbs 3:5–6:</a:t>
            </a:r>
            <a:r>
              <a:rPr lang="en-US"/>
              <a:t> Trusting the Lord with all your heart rather than leaning on your own understanding leads Him to direct your paths and provide stability.</a:t>
            </a:r>
          </a:p>
        </p:txBody>
      </p:sp>
    </p:spTree>
    <p:extLst>
      <p:ext uri="{BB962C8B-B14F-4D97-AF65-F5344CB8AC3E}">
        <p14:creationId xmlns:p14="http://schemas.microsoft.com/office/powerpoint/2010/main" val="2705869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6FA80-B26F-B3B0-3CE4-D28DA6DEC6C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1E5F7D-C0D6-A91C-470B-01460B39BA78}"/>
              </a:ext>
            </a:extLst>
          </p:cNvPr>
          <p:cNvSpPr>
            <a:spLocks noGrp="1"/>
          </p:cNvSpPr>
          <p:nvPr>
            <p:ph idx="1"/>
          </p:nvPr>
        </p:nvSpPr>
        <p:spPr>
          <a:xfrm>
            <a:off x="609600" y="304800"/>
            <a:ext cx="10972800" cy="5791200"/>
          </a:xfrm>
        </p:spPr>
        <p:txBody>
          <a:bodyPr>
            <a:normAutofit/>
          </a:bodyPr>
          <a:lstStyle/>
          <a:p>
            <a:pPr marL="0" marR="0">
              <a:spcBef>
                <a:spcPts val="0"/>
              </a:spcBef>
              <a:spcAft>
                <a:spcPts val="0"/>
              </a:spcAft>
            </a:pPr>
            <a:r>
              <a:rPr lang="en-US" sz="4000" dirty="0">
                <a:solidFill>
                  <a:srgbClr val="000000"/>
                </a:solidFill>
                <a:effectLst/>
                <a:latin typeface="Calibri" panose="020F0502020204030204" pitchFamily="34" charset="0"/>
                <a:ea typeface="Times New Roman" panose="02020603050405020304" pitchFamily="18" charset="0"/>
              </a:rPr>
              <a:t> </a:t>
            </a: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0588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C6A51-992E-7EEF-49E7-4F06B4AA0B9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77495F-90BF-7987-524F-096FFDDC368C}"/>
              </a:ext>
            </a:extLst>
          </p:cNvPr>
          <p:cNvSpPr>
            <a:spLocks noGrp="1"/>
          </p:cNvSpPr>
          <p:nvPr>
            <p:ph idx="1"/>
          </p:nvPr>
        </p:nvSpPr>
        <p:spPr>
          <a:xfrm>
            <a:off x="609600" y="304800"/>
            <a:ext cx="10972800" cy="5791200"/>
          </a:xfrm>
        </p:spPr>
        <p:txBody>
          <a:bodyPr>
            <a:normAutofit/>
          </a:bodyPr>
          <a:lstStyle/>
          <a:p>
            <a:pPr marL="0" marR="0">
              <a:spcBef>
                <a:spcPts val="0"/>
              </a:spcBef>
              <a:spcAft>
                <a:spcPts val="0"/>
              </a:spcAft>
            </a:pPr>
            <a:r>
              <a:rPr lang="en-US" sz="4000" dirty="0">
                <a:solidFill>
                  <a:srgbClr val="000000"/>
                </a:solidFill>
                <a:effectLst/>
                <a:latin typeface="Calibri" panose="020F0502020204030204" pitchFamily="34" charset="0"/>
                <a:ea typeface="Times New Roman" panose="02020603050405020304" pitchFamily="18" charset="0"/>
              </a:rPr>
              <a:t> </a:t>
            </a: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3493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852EF-CD80-EE94-CD23-CA1B30C683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C54D43-FF49-93D2-11CA-E096F9F2B140}"/>
              </a:ext>
            </a:extLst>
          </p:cNvPr>
          <p:cNvSpPr>
            <a:spLocks noGrp="1"/>
          </p:cNvSpPr>
          <p:nvPr>
            <p:ph idx="1"/>
          </p:nvPr>
        </p:nvSpPr>
        <p:spPr>
          <a:xfrm>
            <a:off x="609600" y="304800"/>
            <a:ext cx="10972800" cy="5791200"/>
          </a:xfrm>
        </p:spPr>
        <p:txBody>
          <a:bodyPr>
            <a:normAutofit/>
          </a:bodyPr>
          <a:lstStyle/>
          <a:p>
            <a:pPr marL="0" marR="0">
              <a:spcBef>
                <a:spcPts val="0"/>
              </a:spcBef>
              <a:spcAft>
                <a:spcPts val="0"/>
              </a:spcAft>
            </a:pPr>
            <a:r>
              <a:rPr lang="en-US" sz="4000" dirty="0">
                <a:solidFill>
                  <a:srgbClr val="000000"/>
                </a:solidFill>
                <a:effectLst/>
                <a:latin typeface="Calibri" panose="020F0502020204030204" pitchFamily="34" charset="0"/>
                <a:ea typeface="Times New Roman" panose="02020603050405020304" pitchFamily="18" charset="0"/>
              </a:rPr>
              <a:t> </a:t>
            </a:r>
            <a:endParaRPr lang="en-US" sz="4000" dirty="0">
              <a:effectLst/>
              <a:latin typeface="Calibri" panose="020F0502020204030204" pitchFamily="34" charset="0"/>
              <a:ea typeface="Times New Roman" panose="02020603050405020304" pitchFamily="18" charset="0"/>
            </a:endParaRPr>
          </a:p>
          <a:p>
            <a:pPr marL="0" marR="0">
              <a:spcBef>
                <a:spcPts val="0"/>
              </a:spcBef>
              <a:spcAft>
                <a:spcPts val="0"/>
              </a:spcAft>
            </a:pPr>
            <a:endParaRPr lang="en-US" sz="4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0857570"/>
      </p:ext>
    </p:extLst>
  </p:cSld>
  <p:clrMapOvr>
    <a:masterClrMapping/>
  </p:clrMapOvr>
</p:sld>
</file>

<file path=ppt/theme/theme1.xml><?xml version="1.0" encoding="utf-8"?>
<a:theme xmlns:a="http://schemas.openxmlformats.org/drawingml/2006/main" name="BCC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8029</TotalTime>
  <Words>2190</Words>
  <Application>Microsoft Office PowerPoint</Application>
  <PresentationFormat>Widescreen</PresentationFormat>
  <Paragraphs>144</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Calibri</vt:lpstr>
      <vt:lpstr>Times New Roman</vt:lpstr>
      <vt:lpstr>BCC Slides</vt:lpstr>
      <vt:lpstr>                                                                        Seek First The Kingdom Of God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Rich Lewis</cp:lastModifiedBy>
  <cp:revision>2</cp:revision>
  <dcterms:created xsi:type="dcterms:W3CDTF">2026-09-10T14:13:43Z</dcterms:created>
  <dcterms:modified xsi:type="dcterms:W3CDTF">2026-09-20T01:26:34Z</dcterms:modified>
</cp:coreProperties>
</file>